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9" r:id="rId3"/>
    <p:sldId id="260" r:id="rId4"/>
    <p:sldId id="263" r:id="rId5"/>
    <p:sldId id="264" r:id="rId6"/>
    <p:sldId id="265" r:id="rId7"/>
    <p:sldId id="266" r:id="rId8"/>
    <p:sldId id="267" r:id="rId9"/>
    <p:sldId id="288" r:id="rId10"/>
    <p:sldId id="293" r:id="rId11"/>
    <p:sldId id="302" r:id="rId12"/>
    <p:sldId id="303" r:id="rId13"/>
    <p:sldId id="304" r:id="rId14"/>
    <p:sldId id="305" r:id="rId15"/>
    <p:sldId id="306" r:id="rId16"/>
    <p:sldId id="290" r:id="rId17"/>
    <p:sldId id="313" r:id="rId18"/>
    <p:sldId id="289" r:id="rId19"/>
    <p:sldId id="343" r:id="rId20"/>
    <p:sldId id="344" r:id="rId21"/>
    <p:sldId id="345" r:id="rId22"/>
    <p:sldId id="291" r:id="rId23"/>
    <p:sldId id="334" r:id="rId24"/>
    <p:sldId id="335" r:id="rId25"/>
    <p:sldId id="336" r:id="rId26"/>
    <p:sldId id="337" r:id="rId27"/>
    <p:sldId id="338" r:id="rId28"/>
    <p:sldId id="339" r:id="rId29"/>
    <p:sldId id="340" r:id="rId30"/>
    <p:sldId id="341" r:id="rId31"/>
    <p:sldId id="342" r:id="rId32"/>
    <p:sldId id="292" r:id="rId33"/>
    <p:sldId id="314" r:id="rId34"/>
    <p:sldId id="315" r:id="rId35"/>
    <p:sldId id="316" r:id="rId36"/>
    <p:sldId id="317" r:id="rId37"/>
    <p:sldId id="318" r:id="rId38"/>
    <p:sldId id="319" r:id="rId39"/>
    <p:sldId id="320" r:id="rId40"/>
    <p:sldId id="329" r:id="rId41"/>
    <p:sldId id="330" r:id="rId42"/>
    <p:sldId id="331" r:id="rId43"/>
    <p:sldId id="332" r:id="rId44"/>
    <p:sldId id="327" r:id="rId45"/>
    <p:sldId id="27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805" autoAdjust="0"/>
  </p:normalViewPr>
  <p:slideViewPr>
    <p:cSldViewPr>
      <p:cViewPr varScale="1">
        <p:scale>
          <a:sx n="67" d="100"/>
          <a:sy n="67" d="100"/>
        </p:scale>
        <p:origin x="-119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Hosts</c:v>
          </c:tx>
          <c:cat>
            <c:numRef>
              <c:f>Sheet2!$A$2:$A$32</c:f>
              <c:numCache>
                <c:formatCode>dd</c:formatCode>
                <c:ptCount val="31"/>
                <c:pt idx="0">
                  <c:v>40603.0</c:v>
                </c:pt>
                <c:pt idx="1">
                  <c:v>40604.0</c:v>
                </c:pt>
                <c:pt idx="2">
                  <c:v>40605.0</c:v>
                </c:pt>
                <c:pt idx="3">
                  <c:v>40606.0</c:v>
                </c:pt>
                <c:pt idx="4">
                  <c:v>40607.0</c:v>
                </c:pt>
                <c:pt idx="5">
                  <c:v>40608.0</c:v>
                </c:pt>
                <c:pt idx="6">
                  <c:v>40609.0</c:v>
                </c:pt>
                <c:pt idx="7">
                  <c:v>40610.0</c:v>
                </c:pt>
                <c:pt idx="8">
                  <c:v>40611.0</c:v>
                </c:pt>
                <c:pt idx="9">
                  <c:v>40612.0</c:v>
                </c:pt>
                <c:pt idx="10">
                  <c:v>40613.0</c:v>
                </c:pt>
                <c:pt idx="11">
                  <c:v>40614.0</c:v>
                </c:pt>
                <c:pt idx="12">
                  <c:v>40615.0</c:v>
                </c:pt>
                <c:pt idx="13">
                  <c:v>40616.0</c:v>
                </c:pt>
                <c:pt idx="14">
                  <c:v>40617.0</c:v>
                </c:pt>
                <c:pt idx="15">
                  <c:v>40618.0</c:v>
                </c:pt>
                <c:pt idx="16">
                  <c:v>40619.0</c:v>
                </c:pt>
                <c:pt idx="17">
                  <c:v>40620.0</c:v>
                </c:pt>
                <c:pt idx="18">
                  <c:v>40621.0</c:v>
                </c:pt>
                <c:pt idx="19">
                  <c:v>40622.0</c:v>
                </c:pt>
                <c:pt idx="20">
                  <c:v>40623.0</c:v>
                </c:pt>
                <c:pt idx="21">
                  <c:v>40624.0</c:v>
                </c:pt>
                <c:pt idx="22">
                  <c:v>40625.0</c:v>
                </c:pt>
                <c:pt idx="23">
                  <c:v>40626.0</c:v>
                </c:pt>
                <c:pt idx="24">
                  <c:v>40627.0</c:v>
                </c:pt>
                <c:pt idx="25">
                  <c:v>40628.0</c:v>
                </c:pt>
                <c:pt idx="26">
                  <c:v>40629.0</c:v>
                </c:pt>
                <c:pt idx="27">
                  <c:v>40630.0</c:v>
                </c:pt>
                <c:pt idx="28">
                  <c:v>40631.0</c:v>
                </c:pt>
                <c:pt idx="29">
                  <c:v>40632.0</c:v>
                </c:pt>
                <c:pt idx="30">
                  <c:v>40633.0</c:v>
                </c:pt>
              </c:numCache>
            </c:numRef>
          </c:cat>
          <c:val>
            <c:numRef>
              <c:f>Sheet2!$B$2:$B$32</c:f>
              <c:numCache>
                <c:formatCode>General</c:formatCode>
                <c:ptCount val="31"/>
                <c:pt idx="0">
                  <c:v>3183.0</c:v>
                </c:pt>
                <c:pt idx="1">
                  <c:v>3216.0</c:v>
                </c:pt>
                <c:pt idx="2">
                  <c:v>3179.0</c:v>
                </c:pt>
                <c:pt idx="3">
                  <c:v>2573.0</c:v>
                </c:pt>
                <c:pt idx="4">
                  <c:v>1414.0</c:v>
                </c:pt>
                <c:pt idx="5">
                  <c:v>1677.0</c:v>
                </c:pt>
                <c:pt idx="6">
                  <c:v>3309.0</c:v>
                </c:pt>
                <c:pt idx="7">
                  <c:v>3328.0</c:v>
                </c:pt>
                <c:pt idx="8">
                  <c:v>3348.0</c:v>
                </c:pt>
                <c:pt idx="9">
                  <c:v>3171.0</c:v>
                </c:pt>
                <c:pt idx="10">
                  <c:v>2483.0</c:v>
                </c:pt>
                <c:pt idx="11">
                  <c:v>1374.0</c:v>
                </c:pt>
                <c:pt idx="12">
                  <c:v>1589.0</c:v>
                </c:pt>
                <c:pt idx="13">
                  <c:v>3210.0</c:v>
                </c:pt>
                <c:pt idx="14">
                  <c:v>3366.0</c:v>
                </c:pt>
                <c:pt idx="15">
                  <c:v>3327.0</c:v>
                </c:pt>
                <c:pt idx="16">
                  <c:v>2831.0</c:v>
                </c:pt>
                <c:pt idx="17">
                  <c:v>2395.0</c:v>
                </c:pt>
                <c:pt idx="18">
                  <c:v>1409.0</c:v>
                </c:pt>
                <c:pt idx="19">
                  <c:v>1706.0</c:v>
                </c:pt>
                <c:pt idx="20">
                  <c:v>3383.0</c:v>
                </c:pt>
                <c:pt idx="21">
                  <c:v>3516.0</c:v>
                </c:pt>
                <c:pt idx="22">
                  <c:v>3338.0</c:v>
                </c:pt>
                <c:pt idx="23">
                  <c:v>3089.0</c:v>
                </c:pt>
                <c:pt idx="24">
                  <c:v>2545.0</c:v>
                </c:pt>
                <c:pt idx="25">
                  <c:v>1409.0</c:v>
                </c:pt>
                <c:pt idx="26">
                  <c:v>1671.0</c:v>
                </c:pt>
                <c:pt idx="27">
                  <c:v>3396.0</c:v>
                </c:pt>
                <c:pt idx="28">
                  <c:v>3408.0</c:v>
                </c:pt>
                <c:pt idx="29">
                  <c:v>3335.0</c:v>
                </c:pt>
                <c:pt idx="30">
                  <c:v>3081.0</c:v>
                </c:pt>
              </c:numCache>
            </c:numRef>
          </c:val>
          <c:smooth val="0"/>
        </c:ser>
        <c:dLbls>
          <c:showLegendKey val="0"/>
          <c:showVal val="0"/>
          <c:showCatName val="0"/>
          <c:showSerName val="0"/>
          <c:showPercent val="0"/>
          <c:showBubbleSize val="0"/>
        </c:dLbls>
        <c:marker val="1"/>
        <c:smooth val="0"/>
        <c:axId val="414887912"/>
        <c:axId val="414890952"/>
      </c:lineChart>
      <c:lineChart>
        <c:grouping val="standard"/>
        <c:varyColors val="0"/>
        <c:ser>
          <c:idx val="1"/>
          <c:order val="1"/>
          <c:tx>
            <c:v>Octets</c:v>
          </c:tx>
          <c:cat>
            <c:numRef>
              <c:f>Sheet2!$A$2:$A$32</c:f>
              <c:numCache>
                <c:formatCode>dd</c:formatCode>
                <c:ptCount val="31"/>
                <c:pt idx="0">
                  <c:v>40603.0</c:v>
                </c:pt>
                <c:pt idx="1">
                  <c:v>40604.0</c:v>
                </c:pt>
                <c:pt idx="2">
                  <c:v>40605.0</c:v>
                </c:pt>
                <c:pt idx="3">
                  <c:v>40606.0</c:v>
                </c:pt>
                <c:pt idx="4">
                  <c:v>40607.0</c:v>
                </c:pt>
                <c:pt idx="5">
                  <c:v>40608.0</c:v>
                </c:pt>
                <c:pt idx="6">
                  <c:v>40609.0</c:v>
                </c:pt>
                <c:pt idx="7">
                  <c:v>40610.0</c:v>
                </c:pt>
                <c:pt idx="8">
                  <c:v>40611.0</c:v>
                </c:pt>
                <c:pt idx="9">
                  <c:v>40612.0</c:v>
                </c:pt>
                <c:pt idx="10">
                  <c:v>40613.0</c:v>
                </c:pt>
                <c:pt idx="11">
                  <c:v>40614.0</c:v>
                </c:pt>
                <c:pt idx="12">
                  <c:v>40615.0</c:v>
                </c:pt>
                <c:pt idx="13">
                  <c:v>40616.0</c:v>
                </c:pt>
                <c:pt idx="14">
                  <c:v>40617.0</c:v>
                </c:pt>
                <c:pt idx="15">
                  <c:v>40618.0</c:v>
                </c:pt>
                <c:pt idx="16">
                  <c:v>40619.0</c:v>
                </c:pt>
                <c:pt idx="17">
                  <c:v>40620.0</c:v>
                </c:pt>
                <c:pt idx="18">
                  <c:v>40621.0</c:v>
                </c:pt>
                <c:pt idx="19">
                  <c:v>40622.0</c:v>
                </c:pt>
                <c:pt idx="20">
                  <c:v>40623.0</c:v>
                </c:pt>
                <c:pt idx="21">
                  <c:v>40624.0</c:v>
                </c:pt>
                <c:pt idx="22">
                  <c:v>40625.0</c:v>
                </c:pt>
                <c:pt idx="23">
                  <c:v>40626.0</c:v>
                </c:pt>
                <c:pt idx="24">
                  <c:v>40627.0</c:v>
                </c:pt>
                <c:pt idx="25">
                  <c:v>40628.0</c:v>
                </c:pt>
                <c:pt idx="26">
                  <c:v>40629.0</c:v>
                </c:pt>
                <c:pt idx="27">
                  <c:v>40630.0</c:v>
                </c:pt>
                <c:pt idx="28">
                  <c:v>40631.0</c:v>
                </c:pt>
                <c:pt idx="29">
                  <c:v>40632.0</c:v>
                </c:pt>
                <c:pt idx="30">
                  <c:v>40633.0</c:v>
                </c:pt>
              </c:numCache>
            </c:numRef>
          </c:cat>
          <c:val>
            <c:numRef>
              <c:f>Sheet2!$C$2:$C$32</c:f>
              <c:numCache>
                <c:formatCode>General</c:formatCode>
                <c:ptCount val="31"/>
                <c:pt idx="0">
                  <c:v>2.2462462611E10</c:v>
                </c:pt>
                <c:pt idx="1">
                  <c:v>2.629493445E10</c:v>
                </c:pt>
                <c:pt idx="2">
                  <c:v>1.5357407446E10</c:v>
                </c:pt>
                <c:pt idx="3">
                  <c:v>3.5907557721E10</c:v>
                </c:pt>
                <c:pt idx="4">
                  <c:v>2.5979643038E10</c:v>
                </c:pt>
                <c:pt idx="5">
                  <c:v>2.0272281147E10</c:v>
                </c:pt>
                <c:pt idx="6">
                  <c:v>1.8509383692E10</c:v>
                </c:pt>
                <c:pt idx="7">
                  <c:v>1.6118810466E10</c:v>
                </c:pt>
                <c:pt idx="8">
                  <c:v>1.5530339976E10</c:v>
                </c:pt>
                <c:pt idx="9">
                  <c:v>2.0767952999E10</c:v>
                </c:pt>
                <c:pt idx="10">
                  <c:v>2.196631162E10</c:v>
                </c:pt>
                <c:pt idx="11">
                  <c:v>2.0486716998E10</c:v>
                </c:pt>
                <c:pt idx="12">
                  <c:v>1.9728172297E10</c:v>
                </c:pt>
                <c:pt idx="13">
                  <c:v>1.2977198573E10</c:v>
                </c:pt>
                <c:pt idx="14">
                  <c:v>1.0717861395E10</c:v>
                </c:pt>
                <c:pt idx="15">
                  <c:v>1.3102771747E10</c:v>
                </c:pt>
                <c:pt idx="16">
                  <c:v>1.1157338397E10</c:v>
                </c:pt>
                <c:pt idx="17">
                  <c:v>1.0330724725E10</c:v>
                </c:pt>
                <c:pt idx="18">
                  <c:v>1.3624635663E10</c:v>
                </c:pt>
                <c:pt idx="19">
                  <c:v>2.3307437955E10</c:v>
                </c:pt>
                <c:pt idx="20">
                  <c:v>1.7383877478E10</c:v>
                </c:pt>
                <c:pt idx="21">
                  <c:v>1.470244543E10</c:v>
                </c:pt>
                <c:pt idx="22">
                  <c:v>7.11321566E9</c:v>
                </c:pt>
                <c:pt idx="23">
                  <c:v>1.040679909E10</c:v>
                </c:pt>
                <c:pt idx="24">
                  <c:v>1.3847876093E10</c:v>
                </c:pt>
                <c:pt idx="25">
                  <c:v>2.6795070762E10</c:v>
                </c:pt>
                <c:pt idx="26">
                  <c:v>1.8708332258E10</c:v>
                </c:pt>
                <c:pt idx="27">
                  <c:v>9.401128435E9</c:v>
                </c:pt>
                <c:pt idx="28">
                  <c:v>1.1331426746E10</c:v>
                </c:pt>
                <c:pt idx="29">
                  <c:v>1.4490837074E10</c:v>
                </c:pt>
                <c:pt idx="30">
                  <c:v>1.2475506246E10</c:v>
                </c:pt>
              </c:numCache>
            </c:numRef>
          </c:val>
          <c:smooth val="0"/>
        </c:ser>
        <c:dLbls>
          <c:showLegendKey val="0"/>
          <c:showVal val="0"/>
          <c:showCatName val="0"/>
          <c:showSerName val="0"/>
          <c:showPercent val="0"/>
          <c:showBubbleSize val="0"/>
        </c:dLbls>
        <c:marker val="1"/>
        <c:smooth val="0"/>
        <c:axId val="414896872"/>
        <c:axId val="414684376"/>
      </c:lineChart>
      <c:dateAx>
        <c:axId val="414887912"/>
        <c:scaling>
          <c:orientation val="minMax"/>
        </c:scaling>
        <c:delete val="0"/>
        <c:axPos val="b"/>
        <c:numFmt formatCode="dd" sourceLinked="1"/>
        <c:majorTickMark val="out"/>
        <c:minorTickMark val="none"/>
        <c:tickLblPos val="nextTo"/>
        <c:txPr>
          <a:bodyPr/>
          <a:lstStyle/>
          <a:p>
            <a:pPr>
              <a:defRPr sz="1800" baseline="0"/>
            </a:pPr>
            <a:endParaRPr lang="en-US"/>
          </a:p>
        </c:txPr>
        <c:crossAx val="414890952"/>
        <c:crosses val="autoZero"/>
        <c:auto val="1"/>
        <c:lblOffset val="100"/>
        <c:baseTimeUnit val="days"/>
        <c:majorUnit val="2.0"/>
        <c:majorTimeUnit val="days"/>
      </c:dateAx>
      <c:valAx>
        <c:axId val="414890952"/>
        <c:scaling>
          <c:orientation val="minMax"/>
        </c:scaling>
        <c:delete val="0"/>
        <c:axPos val="l"/>
        <c:majorGridlines/>
        <c:numFmt formatCode="General" sourceLinked="1"/>
        <c:majorTickMark val="out"/>
        <c:minorTickMark val="none"/>
        <c:tickLblPos val="nextTo"/>
        <c:txPr>
          <a:bodyPr/>
          <a:lstStyle/>
          <a:p>
            <a:pPr>
              <a:defRPr sz="1800" baseline="0"/>
            </a:pPr>
            <a:endParaRPr lang="en-US"/>
          </a:p>
        </c:txPr>
        <c:crossAx val="414887912"/>
        <c:crosses val="autoZero"/>
        <c:crossBetween val="between"/>
      </c:valAx>
      <c:valAx>
        <c:axId val="414684376"/>
        <c:scaling>
          <c:orientation val="minMax"/>
        </c:scaling>
        <c:delete val="0"/>
        <c:axPos val="r"/>
        <c:numFmt formatCode="General" sourceLinked="1"/>
        <c:majorTickMark val="out"/>
        <c:minorTickMark val="none"/>
        <c:tickLblPos val="nextTo"/>
        <c:txPr>
          <a:bodyPr/>
          <a:lstStyle/>
          <a:p>
            <a:pPr>
              <a:defRPr sz="1800" baseline="0"/>
            </a:pPr>
            <a:endParaRPr lang="en-US"/>
          </a:p>
        </c:txPr>
        <c:crossAx val="414896872"/>
        <c:crosses val="max"/>
        <c:crossBetween val="between"/>
      </c:valAx>
      <c:dateAx>
        <c:axId val="414896872"/>
        <c:scaling>
          <c:orientation val="minMax"/>
        </c:scaling>
        <c:delete val="1"/>
        <c:axPos val="b"/>
        <c:numFmt formatCode="dd" sourceLinked="1"/>
        <c:majorTickMark val="out"/>
        <c:minorTickMark val="none"/>
        <c:tickLblPos val="none"/>
        <c:crossAx val="414684376"/>
        <c:crosses val="autoZero"/>
        <c:auto val="1"/>
        <c:lblOffset val="100"/>
        <c:baseTimeUnit val="days"/>
        <c:majorUnit val="1.0"/>
        <c:minorUnit val="1.0"/>
      </c:dateAx>
    </c:plotArea>
    <c:legend>
      <c:legendPos val="r"/>
      <c:layout/>
      <c:overlay val="0"/>
      <c:txPr>
        <a:bodyPr/>
        <a:lstStyle/>
        <a:p>
          <a:pPr>
            <a:defRPr sz="1800" baseline="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E19FD4-903C-D84E-9971-0B34A73F49EF}" type="datetimeFigureOut">
              <a:rPr lang="en-US" smtClean="0"/>
              <a:t>11/06/08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1FAD3B-494F-A24D-A869-7E4711E3708C}" type="slidenum">
              <a:rPr lang="en-US" smtClean="0"/>
              <a:t>‹#›</a:t>
            </a:fld>
            <a:endParaRPr lang="en-US"/>
          </a:p>
        </p:txBody>
      </p:sp>
    </p:spTree>
    <p:extLst>
      <p:ext uri="{BB962C8B-B14F-4D97-AF65-F5344CB8AC3E}">
        <p14:creationId xmlns:p14="http://schemas.microsoft.com/office/powerpoint/2010/main" val="4864982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Driving the Trans Canada Highway</a:t>
            </a:r>
            <a:r>
              <a:rPr lang="en-US" baseline="0" dirty="0" smtClean="0"/>
              <a:t> from west to east…</a:t>
            </a:r>
          </a:p>
          <a:p>
            <a:endParaRPr lang="en-US" baseline="0" dirty="0" smtClean="0"/>
          </a:p>
          <a:p>
            <a:r>
              <a:rPr lang="en-US" baseline="0" dirty="0" smtClean="0"/>
              <a:t>Eric van </a:t>
            </a:r>
            <a:r>
              <a:rPr lang="en-US" baseline="0" dirty="0" err="1" smtClean="0"/>
              <a:t>Wiltenburg</a:t>
            </a:r>
            <a:r>
              <a:rPr lang="en-US" baseline="0" dirty="0" smtClean="0"/>
              <a:t>: </a:t>
            </a:r>
            <a:r>
              <a:rPr lang="en-US" dirty="0" smtClean="0"/>
              <a:t>Manager,</a:t>
            </a:r>
            <a:r>
              <a:rPr lang="en-US" baseline="0" dirty="0" smtClean="0"/>
              <a:t> </a:t>
            </a:r>
            <a:r>
              <a:rPr lang="en-US" dirty="0" smtClean="0"/>
              <a:t>Information Security Office </a:t>
            </a:r>
            <a:endParaRPr lang="en-US" baseline="0" dirty="0" smtClean="0"/>
          </a:p>
          <a:p>
            <a:r>
              <a:rPr lang="en-US" dirty="0" smtClean="0"/>
              <a:t>…is the Manager of the Information Security Office at the University of Victoria (</a:t>
            </a:r>
            <a:r>
              <a:rPr lang="en-US" dirty="0" err="1" smtClean="0"/>
              <a:t>UVic</a:t>
            </a:r>
            <a:r>
              <a:rPr lang="en-US" dirty="0" smtClean="0"/>
              <a:t>). He is an advocate for information security at </a:t>
            </a:r>
            <a:r>
              <a:rPr lang="en-US" dirty="0" err="1" smtClean="0"/>
              <a:t>UVic</a:t>
            </a:r>
            <a:r>
              <a:rPr lang="en-US" dirty="0" smtClean="0"/>
              <a:t> and has similar responsibilities as the BCNET Security Officer. He also participates in BCNET Network Security Working Group, The Canadian University Council of CIO's (CUCCIO), Research and Education Networking Information Sharing and Analysis Centre (REN-ISAC), and </a:t>
            </a:r>
            <a:r>
              <a:rPr lang="en-US" dirty="0" err="1" smtClean="0"/>
              <a:t>Educause</a:t>
            </a:r>
            <a:r>
              <a:rPr lang="en-US" dirty="0" smtClean="0"/>
              <a:t>.</a:t>
            </a:r>
            <a:endParaRPr lang="en-US" baseline="0" dirty="0" smtClean="0"/>
          </a:p>
          <a:p>
            <a:endParaRPr lang="en-US" baseline="0" dirty="0" smtClean="0"/>
          </a:p>
          <a:p>
            <a:r>
              <a:rPr lang="en-US" baseline="0" dirty="0" smtClean="0"/>
              <a:t>Andree </a:t>
            </a:r>
            <a:r>
              <a:rPr lang="en-US" baseline="0" dirty="0" err="1" smtClean="0"/>
              <a:t>Toonk</a:t>
            </a:r>
            <a:r>
              <a:rPr lang="en-US" baseline="0" dirty="0" smtClean="0"/>
              <a:t>: Network Architect</a:t>
            </a:r>
          </a:p>
          <a:p>
            <a:r>
              <a:rPr lang="en-US" sz="1200" b="0" i="0" u="none" strike="noStrike" kern="1200" baseline="0" dirty="0" smtClean="0">
                <a:solidFill>
                  <a:schemeClr val="tx1"/>
                </a:solidFill>
                <a:latin typeface="+mn-lt"/>
                <a:ea typeface="+mn-ea"/>
                <a:cs typeface="+mn-cs"/>
              </a:rPr>
              <a:t>Andree </a:t>
            </a:r>
            <a:r>
              <a:rPr lang="en-US" sz="1200" b="0" i="0" u="none" strike="noStrike" kern="1200" baseline="0" dirty="0" err="1" smtClean="0">
                <a:solidFill>
                  <a:schemeClr val="tx1"/>
                </a:solidFill>
                <a:latin typeface="+mn-lt"/>
                <a:ea typeface="+mn-ea"/>
                <a:cs typeface="+mn-cs"/>
              </a:rPr>
              <a:t>Toonk</a:t>
            </a:r>
            <a:r>
              <a:rPr lang="en-US" sz="1200" b="0" i="0" u="none" strike="noStrike" kern="1200" baseline="0" dirty="0" smtClean="0">
                <a:solidFill>
                  <a:schemeClr val="tx1"/>
                </a:solidFill>
                <a:latin typeface="+mn-lt"/>
                <a:ea typeface="+mn-ea"/>
                <a:cs typeface="+mn-cs"/>
              </a:rPr>
              <a:t> is employed by the University of British Columbia as a Network Architect for BCNET. His primary focus is on the BCNET network </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architecture and network management tools. Before joining UBC Andree worked in The Netherlands at The Amsterdam Internet Exchange (AMS-IX) and at SARA's High Performance Networking group. At SARA he was primarily working on several IPv6 implementation projects and </a:t>
            </a:r>
            <a:r>
              <a:rPr lang="en-US" sz="1200" b="0" i="0" u="none" strike="noStrike" kern="1200" baseline="0" dirty="0" err="1" smtClean="0">
                <a:solidFill>
                  <a:schemeClr val="tx1"/>
                </a:solidFill>
                <a:latin typeface="+mn-lt"/>
                <a:ea typeface="+mn-ea"/>
                <a:cs typeface="+mn-cs"/>
              </a:rPr>
              <a:t>SURFnet</a:t>
            </a:r>
            <a:r>
              <a:rPr lang="en-US" sz="1200" b="0" i="0" u="none" strike="noStrike" kern="1200" baseline="0" dirty="0" smtClean="0">
                <a:solidFill>
                  <a:schemeClr val="tx1"/>
                </a:solidFill>
                <a:latin typeface="+mn-lt"/>
                <a:ea typeface="+mn-ea"/>
                <a:cs typeface="+mn-cs"/>
              </a:rPr>
              <a:t>, the Dutch national research network.  Andree received his M.Sc. degree in System and Network Engineering from </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the University of Amsterdam.  Andree is the author of open source and communities tools such as </a:t>
            </a:r>
            <a:r>
              <a:rPr lang="en-US" sz="1200" b="0" i="0" u="none" strike="noStrike" kern="1200" baseline="0" dirty="0" err="1" smtClean="0">
                <a:solidFill>
                  <a:schemeClr val="tx1"/>
                </a:solidFill>
                <a:latin typeface="+mn-lt"/>
                <a:ea typeface="+mn-ea"/>
                <a:cs typeface="+mn-cs"/>
              </a:rPr>
              <a:t>BGPmon.net</a:t>
            </a:r>
            <a:r>
              <a:rPr lang="en-US" sz="1200" b="0" i="0" u="none" strike="noStrike" kern="1200" baseline="0" dirty="0" smtClean="0">
                <a:solidFill>
                  <a:schemeClr val="tx1"/>
                </a:solidFill>
                <a:latin typeface="+mn-lt"/>
                <a:ea typeface="+mn-ea"/>
                <a:cs typeface="+mn-cs"/>
              </a:rPr>
              <a:t> and the Perl TL1-Toolkit</a:t>
            </a:r>
            <a:endParaRPr lang="en-US" baseline="0" dirty="0" smtClean="0"/>
          </a:p>
          <a:p>
            <a:endParaRPr lang="en-US" baseline="0" dirty="0" smtClean="0"/>
          </a:p>
          <a:p>
            <a:r>
              <a:rPr lang="en-US" baseline="0" dirty="0" smtClean="0"/>
              <a:t>Luc Roy: CIO</a:t>
            </a:r>
          </a:p>
          <a:p>
            <a:r>
              <a:rPr lang="en-US" baseline="0" dirty="0" smtClean="0"/>
              <a:t>Previously… Northern Telecom X.25 network designer; 1992 Wellfleet Communications; 1994 moved to Silicon Valley and Bay Networks; Nortel Networks, Director Product Management and Product Marketing for </a:t>
            </a:r>
            <a:r>
              <a:rPr lang="en-US" baseline="0" dirty="0" err="1" smtClean="0"/>
              <a:t>Accelar</a:t>
            </a:r>
            <a:r>
              <a:rPr lang="en-US" baseline="0" dirty="0" smtClean="0"/>
              <a:t> 8600 and </a:t>
            </a:r>
            <a:r>
              <a:rPr lang="en-US" baseline="0" dirty="0" err="1" smtClean="0"/>
              <a:t>Centillion</a:t>
            </a:r>
            <a:r>
              <a:rPr lang="en-US" baseline="0" dirty="0" smtClean="0"/>
              <a:t>; Extreme Networks; Greenfield Networks (now Cisco); Chantry Networks (now Enterasys)</a:t>
            </a:r>
          </a:p>
          <a:p>
            <a:endParaRPr lang="en-US" baseline="0" dirty="0" smtClean="0"/>
          </a:p>
          <a:p>
            <a:r>
              <a:rPr lang="en-US" baseline="0" dirty="0" smtClean="0"/>
              <a:t>Steve Benoit: Manager, Infrastructure &amp; Security</a:t>
            </a:r>
          </a:p>
          <a:p>
            <a:r>
              <a:rPr lang="en-US" baseline="0" dirty="0" smtClean="0"/>
              <a:t>Apologetically "Hello my name is Steve and I'm an IPv6 newbie."  Steve's current role is Manager, Infrastructure and Security for a mid-sized Ontario community college where, for over 20 years, he has helped to grow the network from 50 PC XT computers, terminals, and a VAX system to over 9,000 wired connections at 10 sites.  Networking experiences have included DECNET, </a:t>
            </a:r>
            <a:r>
              <a:rPr lang="en-US" baseline="0" dirty="0" err="1" smtClean="0"/>
              <a:t>ARCnet</a:t>
            </a:r>
            <a:r>
              <a:rPr lang="en-US" baseline="0" dirty="0" smtClean="0"/>
              <a:t>, Novell and of course many vendors versions of IPv4.</a:t>
            </a:r>
          </a:p>
          <a:p>
            <a:endParaRPr lang="en-US" dirty="0" smtClean="0"/>
          </a:p>
          <a:p>
            <a:r>
              <a:rPr lang="en-US" dirty="0" smtClean="0"/>
              <a:t>John</a:t>
            </a:r>
            <a:r>
              <a:rPr lang="en-US" baseline="0" dirty="0" smtClean="0"/>
              <a:t> Sherwood: </a:t>
            </a:r>
            <a:r>
              <a:rPr lang="en-US" baseline="0" dirty="0" err="1" smtClean="0"/>
              <a:t>Alindale</a:t>
            </a:r>
            <a:r>
              <a:rPr lang="en-US" baseline="0" dirty="0" smtClean="0"/>
              <a:t> Consultants/ ACORN-NS</a:t>
            </a:r>
          </a:p>
          <a:p>
            <a:r>
              <a:rPr lang="en-US" sz="1200" b="0" i="0" u="none" strike="noStrike" kern="1200" baseline="0" dirty="0" smtClean="0">
                <a:solidFill>
                  <a:schemeClr val="tx1"/>
                </a:solidFill>
                <a:latin typeface="+mn-lt"/>
                <a:ea typeface="+mn-ea"/>
                <a:cs typeface="+mn-cs"/>
              </a:rPr>
              <a:t>John has been involved in national networking for many years, including various roles in CA*net, ACORN-NS, and CANARIE. He and Marc Blanchet set up the earliest IPv6 Canadian network through CANARIE in 1999. He recently retired from Dalhousie University and now works only on interesting projects (</a:t>
            </a:r>
            <a:r>
              <a:rPr lang="en-US" sz="1200" b="0" i="0" u="none" strike="noStrike" kern="1200" baseline="0" dirty="0" err="1" smtClean="0">
                <a:solidFill>
                  <a:schemeClr val="tx1"/>
                </a:solidFill>
                <a:latin typeface="+mn-lt"/>
                <a:ea typeface="+mn-ea"/>
                <a:cs typeface="+mn-cs"/>
              </a:rPr>
              <a:t>shc</a:t>
            </a:r>
            <a:r>
              <a:rPr lang="en-US" sz="1200" b="0" i="0" u="none" strike="noStrike" kern="1200" baseline="0" dirty="0" smtClean="0">
                <a:solidFill>
                  <a:schemeClr val="tx1"/>
                </a:solidFill>
                <a:latin typeface="+mn-lt"/>
                <a:ea typeface="+mn-ea"/>
                <a:cs typeface="+mn-cs"/>
              </a:rPr>
              <a:t> as technical coordinator at ACORN-NS) through his company </a:t>
            </a:r>
            <a:r>
              <a:rPr lang="en-US" sz="1200" b="0" i="0" u="none" strike="noStrike" kern="1200" baseline="0" dirty="0" err="1" smtClean="0">
                <a:solidFill>
                  <a:schemeClr val="tx1"/>
                </a:solidFill>
                <a:latin typeface="+mn-lt"/>
                <a:ea typeface="+mn-ea"/>
                <a:cs typeface="+mn-cs"/>
              </a:rPr>
              <a:t>Alindale</a:t>
            </a:r>
            <a:r>
              <a:rPr lang="en-US" sz="1200" b="0" i="0" u="none" strike="noStrike" kern="1200" baseline="0" dirty="0" smtClean="0">
                <a:solidFill>
                  <a:schemeClr val="tx1"/>
                </a:solidFill>
                <a:latin typeface="+mn-lt"/>
                <a:ea typeface="+mn-ea"/>
                <a:cs typeface="+mn-cs"/>
              </a:rPr>
              <a:t> Consultants.</a:t>
            </a:r>
          </a:p>
          <a:p>
            <a:endParaRPr lang="en-US" dirty="0" smtClean="0"/>
          </a:p>
          <a:p>
            <a:r>
              <a:rPr lang="en-US" dirty="0" smtClean="0"/>
              <a:t>Eriks Rugelis: Lead Network Architect</a:t>
            </a:r>
            <a:endParaRPr lang="en-US" dirty="0"/>
          </a:p>
          <a:p>
            <a:r>
              <a:rPr lang="en-US" dirty="0" smtClean="0"/>
              <a:t>Previously</a:t>
            </a:r>
            <a:r>
              <a:rPr lang="en-US" baseline="0" dirty="0" smtClean="0"/>
              <a:t> Manager Network Development at iStar Internet, co-owner of </a:t>
            </a:r>
            <a:r>
              <a:rPr lang="en-US" baseline="0" dirty="0" err="1" smtClean="0"/>
              <a:t>Netidea</a:t>
            </a:r>
            <a:r>
              <a:rPr lang="en-US" baseline="0" dirty="0" smtClean="0"/>
              <a:t> Inc. consultancy, has worked on development of broadband ISP services and support infrastructure for Rogers.</a:t>
            </a:r>
            <a:endParaRPr lang="en-US" dirty="0" smtClean="0"/>
          </a:p>
        </p:txBody>
      </p:sp>
      <p:sp>
        <p:nvSpPr>
          <p:cNvPr id="4" name="Slide Number Placeholder 3"/>
          <p:cNvSpPr>
            <a:spLocks noGrp="1"/>
          </p:cNvSpPr>
          <p:nvPr>
            <p:ph type="sldNum" sz="quarter" idx="10"/>
          </p:nvPr>
        </p:nvSpPr>
        <p:spPr/>
        <p:txBody>
          <a:bodyPr/>
          <a:lstStyle/>
          <a:p>
            <a:fld id="{C11FAD3B-494F-A24D-A869-7E4711E3708C}" type="slidenum">
              <a:rPr lang="en-US" smtClean="0"/>
              <a:t>2</a:t>
            </a:fld>
            <a:endParaRPr lang="en-US"/>
          </a:p>
        </p:txBody>
      </p:sp>
    </p:spTree>
    <p:extLst>
      <p:ext uri="{BB962C8B-B14F-4D97-AF65-F5344CB8AC3E}">
        <p14:creationId xmlns:p14="http://schemas.microsoft.com/office/powerpoint/2010/main" val="2873986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YorkU Data Network</a:t>
            </a:r>
            <a:endParaRPr lang="en-US" dirty="0"/>
          </a:p>
        </p:txBody>
      </p:sp>
      <p:sp>
        <p:nvSpPr>
          <p:cNvPr id="5" name="Date Placeholder 4"/>
          <p:cNvSpPr>
            <a:spLocks noGrp="1"/>
          </p:cNvSpPr>
          <p:nvPr>
            <p:ph type="dt" idx="11"/>
          </p:nvPr>
        </p:nvSpPr>
        <p:spPr/>
        <p:txBody>
          <a:bodyPr/>
          <a:lstStyle/>
          <a:p>
            <a:r>
              <a:rPr lang="en-CA" smtClean="0"/>
              <a:t>2010 05 30</a:t>
            </a:r>
            <a:endParaRPr lang="en-US" dirty="0"/>
          </a:p>
        </p:txBody>
      </p:sp>
      <p:sp>
        <p:nvSpPr>
          <p:cNvPr id="6" name="Footer Placeholder 5"/>
          <p:cNvSpPr>
            <a:spLocks noGrp="1"/>
          </p:cNvSpPr>
          <p:nvPr>
            <p:ph type="ftr" sz="quarter" idx="12"/>
          </p:nvPr>
        </p:nvSpPr>
        <p:spPr/>
        <p:txBody>
          <a:bodyPr/>
          <a:lstStyle/>
          <a:p>
            <a:r>
              <a:rPr lang="en-US" smtClean="0"/>
              <a:t>Internet Access 2010</a:t>
            </a:r>
            <a:endParaRPr lang="en-US" dirty="0"/>
          </a:p>
        </p:txBody>
      </p:sp>
      <p:sp>
        <p:nvSpPr>
          <p:cNvPr id="7" name="Slide Number Placeholder 6"/>
          <p:cNvSpPr>
            <a:spLocks noGrp="1"/>
          </p:cNvSpPr>
          <p:nvPr>
            <p:ph type="sldNum" sz="quarter" idx="13"/>
          </p:nvPr>
        </p:nvSpPr>
        <p:spPr/>
        <p:txBody>
          <a:bodyPr/>
          <a:lstStyle/>
          <a:p>
            <a:fld id="{03F74E9A-B25C-834F-9005-A02D8901C66F}"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YorkU Data Network</a:t>
            </a:r>
            <a:endParaRPr lang="en-US" dirty="0"/>
          </a:p>
        </p:txBody>
      </p:sp>
      <p:sp>
        <p:nvSpPr>
          <p:cNvPr id="5" name="Date Placeholder 4"/>
          <p:cNvSpPr>
            <a:spLocks noGrp="1"/>
          </p:cNvSpPr>
          <p:nvPr>
            <p:ph type="dt" idx="11"/>
          </p:nvPr>
        </p:nvSpPr>
        <p:spPr/>
        <p:txBody>
          <a:bodyPr/>
          <a:lstStyle/>
          <a:p>
            <a:r>
              <a:rPr lang="en-CA" smtClean="0"/>
              <a:t>2010 05 30</a:t>
            </a:r>
            <a:endParaRPr lang="en-US" dirty="0"/>
          </a:p>
        </p:txBody>
      </p:sp>
      <p:sp>
        <p:nvSpPr>
          <p:cNvPr id="6" name="Footer Placeholder 5"/>
          <p:cNvSpPr>
            <a:spLocks noGrp="1"/>
          </p:cNvSpPr>
          <p:nvPr>
            <p:ph type="ftr" sz="quarter" idx="12"/>
          </p:nvPr>
        </p:nvSpPr>
        <p:spPr/>
        <p:txBody>
          <a:bodyPr/>
          <a:lstStyle/>
          <a:p>
            <a:r>
              <a:rPr lang="en-US" smtClean="0"/>
              <a:t>Internet Access 2010</a:t>
            </a:r>
            <a:endParaRPr lang="en-US" dirty="0"/>
          </a:p>
        </p:txBody>
      </p:sp>
      <p:sp>
        <p:nvSpPr>
          <p:cNvPr id="7" name="Slide Number Placeholder 6"/>
          <p:cNvSpPr>
            <a:spLocks noGrp="1"/>
          </p:cNvSpPr>
          <p:nvPr>
            <p:ph type="sldNum" sz="quarter" idx="13"/>
          </p:nvPr>
        </p:nvSpPr>
        <p:spPr/>
        <p:txBody>
          <a:bodyPr/>
          <a:lstStyle/>
          <a:p>
            <a:fld id="{03F74E9A-B25C-834F-9005-A02D8901C66F}"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YorkU Data Network</a:t>
            </a:r>
            <a:endParaRPr lang="en-US" dirty="0"/>
          </a:p>
        </p:txBody>
      </p:sp>
      <p:sp>
        <p:nvSpPr>
          <p:cNvPr id="5" name="Date Placeholder 4"/>
          <p:cNvSpPr>
            <a:spLocks noGrp="1"/>
          </p:cNvSpPr>
          <p:nvPr>
            <p:ph type="dt" idx="11"/>
          </p:nvPr>
        </p:nvSpPr>
        <p:spPr/>
        <p:txBody>
          <a:bodyPr/>
          <a:lstStyle/>
          <a:p>
            <a:r>
              <a:rPr lang="en-CA" smtClean="0"/>
              <a:t>2010 05 30</a:t>
            </a:r>
            <a:endParaRPr lang="en-US" dirty="0"/>
          </a:p>
        </p:txBody>
      </p:sp>
      <p:sp>
        <p:nvSpPr>
          <p:cNvPr id="6" name="Footer Placeholder 5"/>
          <p:cNvSpPr>
            <a:spLocks noGrp="1"/>
          </p:cNvSpPr>
          <p:nvPr>
            <p:ph type="ftr" sz="quarter" idx="12"/>
          </p:nvPr>
        </p:nvSpPr>
        <p:spPr/>
        <p:txBody>
          <a:bodyPr/>
          <a:lstStyle/>
          <a:p>
            <a:r>
              <a:rPr lang="en-US" smtClean="0"/>
              <a:t>Internet Access 2010</a:t>
            </a:r>
            <a:endParaRPr lang="en-US" dirty="0"/>
          </a:p>
        </p:txBody>
      </p:sp>
      <p:sp>
        <p:nvSpPr>
          <p:cNvPr id="7" name="Slide Number Placeholder 6"/>
          <p:cNvSpPr>
            <a:spLocks noGrp="1"/>
          </p:cNvSpPr>
          <p:nvPr>
            <p:ph type="sldNum" sz="quarter" idx="13"/>
          </p:nvPr>
        </p:nvSpPr>
        <p:spPr/>
        <p:txBody>
          <a:bodyPr/>
          <a:lstStyle/>
          <a:p>
            <a:fld id="{03F74E9A-B25C-834F-9005-A02D8901C66F}"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YorkU Data Network</a:t>
            </a:r>
            <a:endParaRPr lang="en-US" dirty="0"/>
          </a:p>
        </p:txBody>
      </p:sp>
      <p:sp>
        <p:nvSpPr>
          <p:cNvPr id="5" name="Date Placeholder 4"/>
          <p:cNvSpPr>
            <a:spLocks noGrp="1"/>
          </p:cNvSpPr>
          <p:nvPr>
            <p:ph type="dt" idx="11"/>
          </p:nvPr>
        </p:nvSpPr>
        <p:spPr/>
        <p:txBody>
          <a:bodyPr/>
          <a:lstStyle/>
          <a:p>
            <a:r>
              <a:rPr lang="en-CA" smtClean="0"/>
              <a:t>2010 05 30</a:t>
            </a:r>
            <a:endParaRPr lang="en-US" dirty="0"/>
          </a:p>
        </p:txBody>
      </p:sp>
      <p:sp>
        <p:nvSpPr>
          <p:cNvPr id="6" name="Footer Placeholder 5"/>
          <p:cNvSpPr>
            <a:spLocks noGrp="1"/>
          </p:cNvSpPr>
          <p:nvPr>
            <p:ph type="ftr" sz="quarter" idx="12"/>
          </p:nvPr>
        </p:nvSpPr>
        <p:spPr/>
        <p:txBody>
          <a:bodyPr/>
          <a:lstStyle/>
          <a:p>
            <a:r>
              <a:rPr lang="en-US" smtClean="0"/>
              <a:t>Internet Access 2010</a:t>
            </a:r>
            <a:endParaRPr lang="en-US" dirty="0"/>
          </a:p>
        </p:txBody>
      </p:sp>
      <p:sp>
        <p:nvSpPr>
          <p:cNvPr id="7" name="Slide Number Placeholder 6"/>
          <p:cNvSpPr>
            <a:spLocks noGrp="1"/>
          </p:cNvSpPr>
          <p:nvPr>
            <p:ph type="sldNum" sz="quarter" idx="13"/>
          </p:nvPr>
        </p:nvSpPr>
        <p:spPr/>
        <p:txBody>
          <a:bodyPr/>
          <a:lstStyle/>
          <a:p>
            <a:fld id="{03F74E9A-B25C-834F-9005-A02D8901C66F}"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YorkU Data Network</a:t>
            </a:r>
            <a:endParaRPr lang="en-US" dirty="0"/>
          </a:p>
        </p:txBody>
      </p:sp>
      <p:sp>
        <p:nvSpPr>
          <p:cNvPr id="5" name="Date Placeholder 4"/>
          <p:cNvSpPr>
            <a:spLocks noGrp="1"/>
          </p:cNvSpPr>
          <p:nvPr>
            <p:ph type="dt" idx="11"/>
          </p:nvPr>
        </p:nvSpPr>
        <p:spPr/>
        <p:txBody>
          <a:bodyPr/>
          <a:lstStyle/>
          <a:p>
            <a:r>
              <a:rPr lang="en-CA" smtClean="0"/>
              <a:t>2010 05 30</a:t>
            </a:r>
            <a:endParaRPr lang="en-US" dirty="0"/>
          </a:p>
        </p:txBody>
      </p:sp>
      <p:sp>
        <p:nvSpPr>
          <p:cNvPr id="6" name="Footer Placeholder 5"/>
          <p:cNvSpPr>
            <a:spLocks noGrp="1"/>
          </p:cNvSpPr>
          <p:nvPr>
            <p:ph type="ftr" sz="quarter" idx="12"/>
          </p:nvPr>
        </p:nvSpPr>
        <p:spPr/>
        <p:txBody>
          <a:bodyPr/>
          <a:lstStyle/>
          <a:p>
            <a:r>
              <a:rPr lang="en-US" smtClean="0"/>
              <a:t>Internet Access 2010</a:t>
            </a:r>
            <a:endParaRPr lang="en-US" dirty="0"/>
          </a:p>
        </p:txBody>
      </p:sp>
      <p:sp>
        <p:nvSpPr>
          <p:cNvPr id="7" name="Slide Number Placeholder 6"/>
          <p:cNvSpPr>
            <a:spLocks noGrp="1"/>
          </p:cNvSpPr>
          <p:nvPr>
            <p:ph type="sldNum" sz="quarter" idx="13"/>
          </p:nvPr>
        </p:nvSpPr>
        <p:spPr/>
        <p:txBody>
          <a:bodyPr/>
          <a:lstStyle/>
          <a:p>
            <a:fld id="{03F74E9A-B25C-834F-9005-A02D8901C66F}"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Awareness:</a:t>
            </a:r>
            <a:r>
              <a:rPr lang="en-US" baseline="0" dirty="0" smtClean="0"/>
              <a:t>   network staff? General IT staff? CIO?  Senior administration?</a:t>
            </a:r>
            <a:endParaRPr lang="en-US" dirty="0"/>
          </a:p>
        </p:txBody>
      </p:sp>
      <p:sp>
        <p:nvSpPr>
          <p:cNvPr id="4" name="Header Placeholder 3"/>
          <p:cNvSpPr>
            <a:spLocks noGrp="1"/>
          </p:cNvSpPr>
          <p:nvPr>
            <p:ph type="hdr" sz="quarter" idx="10"/>
          </p:nvPr>
        </p:nvSpPr>
        <p:spPr/>
        <p:txBody>
          <a:bodyPr/>
          <a:lstStyle/>
          <a:p>
            <a:r>
              <a:rPr lang="en-US" smtClean="0"/>
              <a:t>YorkU Data Network</a:t>
            </a:r>
            <a:endParaRPr lang="en-US" dirty="0"/>
          </a:p>
        </p:txBody>
      </p:sp>
      <p:sp>
        <p:nvSpPr>
          <p:cNvPr id="5" name="Date Placeholder 4"/>
          <p:cNvSpPr>
            <a:spLocks noGrp="1"/>
          </p:cNvSpPr>
          <p:nvPr>
            <p:ph type="dt" idx="11"/>
          </p:nvPr>
        </p:nvSpPr>
        <p:spPr/>
        <p:txBody>
          <a:bodyPr/>
          <a:lstStyle/>
          <a:p>
            <a:r>
              <a:rPr lang="en-CA" smtClean="0"/>
              <a:t>2010 05 30</a:t>
            </a:r>
            <a:endParaRPr lang="en-US" dirty="0"/>
          </a:p>
        </p:txBody>
      </p:sp>
      <p:sp>
        <p:nvSpPr>
          <p:cNvPr id="6" name="Footer Placeholder 5"/>
          <p:cNvSpPr>
            <a:spLocks noGrp="1"/>
          </p:cNvSpPr>
          <p:nvPr>
            <p:ph type="ftr" sz="quarter" idx="12"/>
          </p:nvPr>
        </p:nvSpPr>
        <p:spPr/>
        <p:txBody>
          <a:bodyPr/>
          <a:lstStyle/>
          <a:p>
            <a:r>
              <a:rPr lang="en-US" smtClean="0"/>
              <a:t>Internet Access 2010</a:t>
            </a:r>
            <a:endParaRPr lang="en-US" dirty="0"/>
          </a:p>
        </p:txBody>
      </p:sp>
      <p:sp>
        <p:nvSpPr>
          <p:cNvPr id="7" name="Slide Number Placeholder 6"/>
          <p:cNvSpPr>
            <a:spLocks noGrp="1"/>
          </p:cNvSpPr>
          <p:nvPr>
            <p:ph type="sldNum" sz="quarter" idx="13"/>
          </p:nvPr>
        </p:nvSpPr>
        <p:spPr/>
        <p:txBody>
          <a:bodyPr/>
          <a:lstStyle/>
          <a:p>
            <a:fld id="{03F74E9A-B25C-834F-9005-A02D8901C66F}"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McAfee </a:t>
            </a:r>
            <a:r>
              <a:rPr lang="en-US" dirty="0" err="1" smtClean="0"/>
              <a:t>Intrushield</a:t>
            </a:r>
            <a:r>
              <a:rPr lang="en-US" dirty="0" smtClean="0"/>
              <a:t> I-4000 IPS</a:t>
            </a:r>
          </a:p>
          <a:p>
            <a:r>
              <a:rPr lang="en-US" dirty="0" smtClean="0"/>
              <a:t> - Letter of compliance, indicates compliance to numerous IPv6 RFCs and to US </a:t>
            </a:r>
            <a:r>
              <a:rPr lang="en-US" dirty="0" err="1" smtClean="0"/>
              <a:t>DoD</a:t>
            </a:r>
            <a:r>
              <a:rPr lang="en-US" dirty="0" smtClean="0"/>
              <a:t> IPv6 Standard Profiles for IPv6 Capable Products Version 2</a:t>
            </a:r>
          </a:p>
          <a:p>
            <a:r>
              <a:rPr lang="en-US" dirty="0" smtClean="0"/>
              <a:t> - Fairly comprehensive support for IPv6, close to IPv4 feature parity for examining traffic</a:t>
            </a:r>
          </a:p>
          <a:p>
            <a:r>
              <a:rPr lang="en-US" dirty="0" smtClean="0"/>
              <a:t> - CIDR-based virtual IPS not supported (which we use)</a:t>
            </a:r>
          </a:p>
          <a:p>
            <a:r>
              <a:rPr lang="en-US" dirty="0" smtClean="0"/>
              <a:t> - </a:t>
            </a:r>
            <a:r>
              <a:rPr lang="en-US" dirty="0" err="1" smtClean="0"/>
              <a:t>DoS</a:t>
            </a:r>
            <a:r>
              <a:rPr lang="en-US" dirty="0" smtClean="0"/>
              <a:t>/</a:t>
            </a:r>
            <a:r>
              <a:rPr lang="en-US" dirty="0" err="1" smtClean="0"/>
              <a:t>DDoS</a:t>
            </a:r>
            <a:r>
              <a:rPr lang="en-US" dirty="0" smtClean="0"/>
              <a:t> detection not supported</a:t>
            </a:r>
          </a:p>
          <a:p>
            <a:endParaRPr lang="en-US" dirty="0" smtClean="0"/>
          </a:p>
          <a:p>
            <a:r>
              <a:rPr lang="en-US" dirty="0" err="1" smtClean="0"/>
              <a:t>PacketShaper</a:t>
            </a:r>
            <a:r>
              <a:rPr lang="en-US" dirty="0" smtClean="0"/>
              <a:t> -</a:t>
            </a:r>
          </a:p>
          <a:p>
            <a:r>
              <a:rPr lang="en-US" dirty="0" smtClean="0"/>
              <a:t> - no real IPv6 support</a:t>
            </a:r>
          </a:p>
          <a:p>
            <a:r>
              <a:rPr lang="en-US" dirty="0" smtClean="0"/>
              <a:t> - Takes IPv6 and puts it in a bucket so you can manage all IPv6 as one collective bucket, but not for individual protocols and </a:t>
            </a:r>
            <a:r>
              <a:rPr lang="en-US" dirty="0" err="1" smtClean="0"/>
              <a:t>applicat</a:t>
            </a:r>
            <a:endParaRPr lang="en-US" dirty="0" smtClean="0"/>
          </a:p>
          <a:p>
            <a:r>
              <a:rPr lang="en-US" dirty="0" smtClean="0"/>
              <a:t>ions like in IPv4</a:t>
            </a:r>
          </a:p>
          <a:p>
            <a:r>
              <a:rPr lang="en-US" dirty="0" smtClean="0"/>
              <a:t> - </a:t>
            </a:r>
            <a:r>
              <a:rPr lang="en-US" dirty="0" err="1" smtClean="0"/>
              <a:t>BitTorrent</a:t>
            </a:r>
            <a:r>
              <a:rPr lang="en-US" dirty="0" smtClean="0"/>
              <a:t> clients try to be smart and use IPv6 when available as that traffic is not often shaped</a:t>
            </a:r>
          </a:p>
          <a:p>
            <a:r>
              <a:rPr lang="en-US" dirty="0" smtClean="0"/>
              <a:t> - NOTE: Have also seen reports of malware that uses IPv6 back-channels to avoid detection</a:t>
            </a:r>
          </a:p>
          <a:p>
            <a:endParaRPr lang="en-US" dirty="0" smtClean="0"/>
          </a:p>
          <a:p>
            <a:r>
              <a:rPr lang="en-US" dirty="0" smtClean="0"/>
              <a:t>F5 </a:t>
            </a:r>
            <a:r>
              <a:rPr lang="en-US" dirty="0" err="1" smtClean="0"/>
              <a:t>BigIP</a:t>
            </a:r>
            <a:r>
              <a:rPr lang="en-US" dirty="0" smtClean="0"/>
              <a:t> 6500 Load Balancers</a:t>
            </a:r>
          </a:p>
          <a:p>
            <a:r>
              <a:rPr lang="en-US" dirty="0" smtClean="0"/>
              <a:t> - IPv6 supported ($$$ in v9, free in v10).</a:t>
            </a:r>
          </a:p>
          <a:p>
            <a:r>
              <a:rPr lang="en-US" dirty="0" smtClean="0"/>
              <a:t> - To put </a:t>
            </a:r>
            <a:r>
              <a:rPr lang="en-US" dirty="0" err="1" smtClean="0"/>
              <a:t>www.uvic.ca</a:t>
            </a:r>
            <a:r>
              <a:rPr lang="en-US" dirty="0" smtClean="0"/>
              <a:t> on IPv6 first requires work on load balancers</a:t>
            </a:r>
          </a:p>
          <a:p>
            <a:endParaRPr lang="en-US" dirty="0" smtClean="0"/>
          </a:p>
          <a:p>
            <a:r>
              <a:rPr lang="en-US" dirty="0" smtClean="0"/>
              <a:t>Cisco ASA</a:t>
            </a:r>
          </a:p>
          <a:p>
            <a:r>
              <a:rPr lang="en-US" dirty="0" smtClean="0"/>
              <a:t> - limited native IPv6 support</a:t>
            </a:r>
          </a:p>
          <a:p>
            <a:r>
              <a:rPr lang="en-US" dirty="0" smtClean="0"/>
              <a:t> - </a:t>
            </a:r>
            <a:r>
              <a:rPr lang="en-US" dirty="0" err="1" smtClean="0"/>
              <a:t>AnyConnect</a:t>
            </a:r>
            <a:r>
              <a:rPr lang="en-US" dirty="0" smtClean="0"/>
              <a:t> client appears to do IPv6 well</a:t>
            </a:r>
          </a:p>
          <a:p>
            <a:r>
              <a:rPr lang="en-US" dirty="0" smtClean="0"/>
              <a:t> - IPSec client has no support, and appears no support planned</a:t>
            </a:r>
          </a:p>
          <a:p>
            <a:endParaRPr lang="en-US" dirty="0" smtClean="0"/>
          </a:p>
          <a:p>
            <a:r>
              <a:rPr lang="en-US" dirty="0" smtClean="0"/>
              <a:t>Cisco FWSM</a:t>
            </a:r>
          </a:p>
          <a:p>
            <a:r>
              <a:rPr lang="en-US" dirty="0" smtClean="0"/>
              <a:t> - some IPv6 support</a:t>
            </a:r>
          </a:p>
          <a:p>
            <a:r>
              <a:rPr lang="en-US" dirty="0" smtClean="0"/>
              <a:t> - if using failover (</a:t>
            </a:r>
            <a:r>
              <a:rPr lang="en-US" dirty="0" err="1" smtClean="0"/>
              <a:t>ie</a:t>
            </a:r>
            <a:r>
              <a:rPr lang="en-US" dirty="0" smtClean="0"/>
              <a:t> redundant pair, and who isn't??), IPv6 not supported</a:t>
            </a:r>
          </a:p>
          <a:p>
            <a:r>
              <a:rPr lang="en-US" dirty="0" smtClean="0"/>
              <a:t> - </a:t>
            </a:r>
            <a:r>
              <a:rPr lang="en-US" dirty="0" err="1" smtClean="0"/>
              <a:t>rumours</a:t>
            </a:r>
            <a:r>
              <a:rPr lang="en-US" dirty="0" smtClean="0"/>
              <a:t> of support only in FWSMs yet-to-be-released successor</a:t>
            </a:r>
          </a:p>
          <a:p>
            <a:endParaRPr lang="en-US" dirty="0" smtClean="0"/>
          </a:p>
          <a:p>
            <a:r>
              <a:rPr lang="en-US" dirty="0" err="1" smtClean="0"/>
              <a:t>Netflow</a:t>
            </a:r>
            <a:endParaRPr lang="en-US" dirty="0" smtClean="0"/>
          </a:p>
          <a:p>
            <a:r>
              <a:rPr lang="en-US" dirty="0" smtClean="0"/>
              <a:t> - Doing </a:t>
            </a:r>
            <a:r>
              <a:rPr lang="en-US" dirty="0" err="1" smtClean="0"/>
              <a:t>netflow</a:t>
            </a:r>
            <a:r>
              <a:rPr lang="en-US" dirty="0" smtClean="0"/>
              <a:t>-based badness detection using flow-tools + custom scripts</a:t>
            </a:r>
          </a:p>
          <a:p>
            <a:r>
              <a:rPr lang="en-US" dirty="0" smtClean="0"/>
              <a:t>        VERY valuable detection method at the moment</a:t>
            </a:r>
          </a:p>
          <a:p>
            <a:r>
              <a:rPr lang="en-US" dirty="0" smtClean="0"/>
              <a:t> - No </a:t>
            </a:r>
            <a:r>
              <a:rPr lang="en-US" dirty="0" err="1" smtClean="0"/>
              <a:t>netflow</a:t>
            </a:r>
            <a:r>
              <a:rPr lang="en-US" dirty="0" smtClean="0"/>
              <a:t> v9 support (</a:t>
            </a:r>
            <a:r>
              <a:rPr lang="en-US" dirty="0" err="1" smtClean="0"/>
              <a:t>req</a:t>
            </a:r>
            <a:r>
              <a:rPr lang="en-US" dirty="0" smtClean="0"/>
              <a:t> for IPv6)</a:t>
            </a:r>
          </a:p>
          <a:p>
            <a:r>
              <a:rPr lang="en-US" dirty="0" smtClean="0"/>
              <a:t> - need to convert to other </a:t>
            </a:r>
            <a:r>
              <a:rPr lang="en-US" dirty="0" err="1" smtClean="0"/>
              <a:t>netflow</a:t>
            </a:r>
            <a:r>
              <a:rPr lang="en-US" dirty="0" smtClean="0"/>
              <a:t> tools that support </a:t>
            </a:r>
            <a:r>
              <a:rPr lang="en-US" dirty="0" err="1" smtClean="0"/>
              <a:t>Netflow</a:t>
            </a:r>
            <a:r>
              <a:rPr lang="en-US" dirty="0" smtClean="0"/>
              <a:t> v9</a:t>
            </a:r>
          </a:p>
          <a:p>
            <a:endParaRPr lang="en-US" dirty="0" smtClean="0"/>
          </a:p>
          <a:p>
            <a:r>
              <a:rPr lang="en-US" dirty="0" smtClean="0"/>
              <a:t>Internal management tools</a:t>
            </a:r>
          </a:p>
          <a:p>
            <a:r>
              <a:rPr lang="en-US" dirty="0" smtClean="0"/>
              <a:t> - ACL manager syntax checker is IPv4-only so far</a:t>
            </a:r>
          </a:p>
          <a:p>
            <a:r>
              <a:rPr lang="en-US" dirty="0" smtClean="0"/>
              <a:t> - IP and DNS management tools only IPv4</a:t>
            </a:r>
          </a:p>
          <a:p>
            <a:r>
              <a:rPr lang="en-US" dirty="0" smtClean="0"/>
              <a:t> - lots of internal tool upgrading to do</a:t>
            </a:r>
            <a:endParaRPr lang="en-US" dirty="0"/>
          </a:p>
        </p:txBody>
      </p:sp>
      <p:sp>
        <p:nvSpPr>
          <p:cNvPr id="4" name="Slide Number Placeholder 3"/>
          <p:cNvSpPr>
            <a:spLocks noGrp="1"/>
          </p:cNvSpPr>
          <p:nvPr>
            <p:ph type="sldNum" sz="quarter" idx="10"/>
          </p:nvPr>
        </p:nvSpPr>
        <p:spPr/>
        <p:txBody>
          <a:bodyPr/>
          <a:lstStyle/>
          <a:p>
            <a:fld id="{EEFE5297-A736-D64F-88E8-40F843985854}" type="slidenum">
              <a:rPr lang="en-US" smtClean="0"/>
              <a:t>17</a:t>
            </a:fld>
            <a:endParaRPr lang="en-US"/>
          </a:p>
        </p:txBody>
      </p:sp>
    </p:spTree>
    <p:extLst>
      <p:ext uri="{BB962C8B-B14F-4D97-AF65-F5344CB8AC3E}">
        <p14:creationId xmlns:p14="http://schemas.microsoft.com/office/powerpoint/2010/main" val="2976534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3300</a:t>
            </a:r>
            <a:r>
              <a:rPr lang="en-CA" baseline="0" dirty="0" smtClean="0"/>
              <a:t> IPs out of 27,000 students, but IPs are reused</a:t>
            </a:r>
          </a:p>
          <a:p>
            <a:r>
              <a:rPr lang="en-CA" baseline="0" dirty="0" smtClean="0"/>
              <a:t>20 GB per day out of 1 TB over CANARIE</a:t>
            </a:r>
            <a:endParaRPr lang="en-CA" dirty="0"/>
          </a:p>
        </p:txBody>
      </p:sp>
      <p:sp>
        <p:nvSpPr>
          <p:cNvPr id="4" name="Slide Number Placeholder 3"/>
          <p:cNvSpPr>
            <a:spLocks noGrp="1"/>
          </p:cNvSpPr>
          <p:nvPr>
            <p:ph type="sldNum" sz="quarter" idx="10"/>
          </p:nvPr>
        </p:nvSpPr>
        <p:spPr/>
        <p:txBody>
          <a:bodyPr/>
          <a:lstStyle/>
          <a:p>
            <a:fld id="{C11FAD3B-494F-A24D-A869-7E4711E3708C}"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9BC9076F-1912-49D6-AF10-7653A22653B7}" type="datetimeFigureOut">
              <a:rPr lang="en-US" smtClean="0"/>
              <a:pPr/>
              <a:t>11/06/08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24220-916A-4607-98E6-82EA3B29E2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BC9076F-1912-49D6-AF10-7653A22653B7}" type="datetimeFigureOut">
              <a:rPr lang="en-US" smtClean="0"/>
              <a:pPr/>
              <a:t>11/06/08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24220-916A-4607-98E6-82EA3B29E2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24744"/>
            <a:ext cx="2057400" cy="5001419"/>
          </a:xfrm>
        </p:spPr>
        <p:txBody>
          <a:bodyPr vert="eaVert"/>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BC9076F-1912-49D6-AF10-7653A22653B7}" type="datetimeFigureOut">
              <a:rPr lang="en-US" smtClean="0"/>
              <a:pPr/>
              <a:t>11/06/08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24220-916A-4607-98E6-82EA3B29E2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BC9076F-1912-49D6-AF10-7653A22653B7}" type="datetimeFigureOut">
              <a:rPr lang="en-US" smtClean="0"/>
              <a:pPr/>
              <a:t>11/06/08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24220-916A-4607-98E6-82EA3B29E2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9BC9076F-1912-49D6-AF10-7653A22653B7}" type="datetimeFigureOut">
              <a:rPr lang="en-US" smtClean="0"/>
              <a:pPr/>
              <a:t>11/06/08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24220-916A-4607-98E6-82EA3B29E29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9BC9076F-1912-49D6-AF10-7653A22653B7}" type="datetimeFigureOut">
              <a:rPr lang="en-US" smtClean="0"/>
              <a:pPr/>
              <a:t>11/06/08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24220-916A-4607-98E6-82EA3B29E2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9BC9076F-1912-49D6-AF10-7653A22653B7}" type="datetimeFigureOut">
              <a:rPr lang="en-US" smtClean="0"/>
              <a:pPr/>
              <a:t>11/06/08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624220-916A-4607-98E6-82EA3B29E2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9BC9076F-1912-49D6-AF10-7653A22653B7}" type="datetimeFigureOut">
              <a:rPr lang="en-US" smtClean="0"/>
              <a:pPr/>
              <a:t>11/06/08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624220-916A-4607-98E6-82EA3B29E2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9076F-1912-49D6-AF10-7653A22653B7}" type="datetimeFigureOut">
              <a:rPr lang="en-US" smtClean="0"/>
              <a:pPr/>
              <a:t>11/06/08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624220-916A-4607-98E6-82EA3B29E2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1124744"/>
            <a:ext cx="5111750" cy="50014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9BC9076F-1912-49D6-AF10-7653A22653B7}" type="datetimeFigureOut">
              <a:rPr lang="en-US" smtClean="0"/>
              <a:pPr/>
              <a:t>11/06/08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24220-916A-4607-98E6-82EA3B29E2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9BC9076F-1912-49D6-AF10-7653A22653B7}" type="datetimeFigureOut">
              <a:rPr lang="en-US" smtClean="0"/>
              <a:pPr/>
              <a:t>11/06/08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24220-916A-4607-98E6-82EA3B29E2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067128" cy="1143000"/>
          </a:xfrm>
          <a:prstGeom prst="rect">
            <a:avLst/>
          </a:prstGeom>
        </p:spPr>
        <p:txBody>
          <a:bodyPr vert="horz" lIns="91440" tIns="45720" rIns="91440" bIns="4572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ln>
            <a:solidFill>
              <a:schemeClr val="accent1"/>
            </a:solidFill>
          </a:ln>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9076F-1912-49D6-AF10-7653A22653B7}" type="datetimeFigureOut">
              <a:rPr lang="en-US" smtClean="0"/>
              <a:pPr/>
              <a:t>11/06/08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24220-916A-4607-98E6-82EA3B29E292}" type="slidenum">
              <a:rPr lang="en-US" smtClean="0"/>
              <a:pPr/>
              <a:t>‹#›</a:t>
            </a:fld>
            <a:endParaRPr lang="en-US"/>
          </a:p>
        </p:txBody>
      </p:sp>
      <p:pic>
        <p:nvPicPr>
          <p:cNvPr id="7" name="Picture 6" descr="CANHEITNature.png"/>
          <p:cNvPicPr>
            <a:picLocks noChangeAspect="1"/>
          </p:cNvPicPr>
          <p:nvPr/>
        </p:nvPicPr>
        <p:blipFill>
          <a:blip r:embed="rId13" cstate="print"/>
          <a:stretch>
            <a:fillRect/>
          </a:stretch>
        </p:blipFill>
        <p:spPr>
          <a:xfrm>
            <a:off x="7452320" y="188640"/>
            <a:ext cx="1503193" cy="9734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c.ne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bc.ca" TargetMode="Externa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tiff"/><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log.laurentian.ca/ipv6/"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pv6.georgianc.on.c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eorgianc.on.ca/"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chart" Target="../charts/char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NHEITbannerNature.png"/>
          <p:cNvPicPr>
            <a:picLocks noChangeAspect="1"/>
          </p:cNvPicPr>
          <p:nvPr/>
        </p:nvPicPr>
        <p:blipFill>
          <a:blip r:embed="rId2" cstate="print"/>
          <a:stretch>
            <a:fillRect/>
          </a:stretch>
        </p:blipFill>
        <p:spPr>
          <a:xfrm>
            <a:off x="2267744" y="5157192"/>
            <a:ext cx="4680520" cy="1700808"/>
          </a:xfrm>
          <a:prstGeom prst="rect">
            <a:avLst/>
          </a:prstGeom>
        </p:spPr>
      </p:pic>
      <p:sp>
        <p:nvSpPr>
          <p:cNvPr id="3" name="TextBox 2"/>
          <p:cNvSpPr txBox="1"/>
          <p:nvPr/>
        </p:nvSpPr>
        <p:spPr>
          <a:xfrm>
            <a:off x="971600" y="444728"/>
            <a:ext cx="7128792" cy="2308324"/>
          </a:xfrm>
          <a:prstGeom prst="rect">
            <a:avLst/>
          </a:prstGeom>
          <a:noFill/>
        </p:spPr>
        <p:txBody>
          <a:bodyPr wrap="square" rtlCol="0">
            <a:spAutoFit/>
          </a:bodyPr>
          <a:lstStyle/>
          <a:p>
            <a:pPr algn="ctr"/>
            <a:r>
              <a:rPr lang="en-US" sz="4800" dirty="0"/>
              <a:t>Status of IPv6 </a:t>
            </a:r>
            <a:r>
              <a:rPr lang="en-US" sz="4800" dirty="0" smtClean="0"/>
              <a:t>Implementation in </a:t>
            </a:r>
            <a:r>
              <a:rPr lang="en-US" sz="4800" dirty="0"/>
              <a:t>Canadian Higher Education</a:t>
            </a:r>
          </a:p>
        </p:txBody>
      </p:sp>
      <p:sp>
        <p:nvSpPr>
          <p:cNvPr id="4" name="Subtitle 3"/>
          <p:cNvSpPr>
            <a:spLocks noGrp="1"/>
          </p:cNvSpPr>
          <p:nvPr>
            <p:ph type="subTitle" idx="1"/>
          </p:nvPr>
        </p:nvSpPr>
        <p:spPr>
          <a:xfrm>
            <a:off x="1371600" y="3284984"/>
            <a:ext cx="6400800" cy="1752600"/>
          </a:xfrm>
        </p:spPr>
        <p:txBody>
          <a:bodyPr/>
          <a:lstStyle/>
          <a:p>
            <a:r>
              <a:rPr lang="en-US" dirty="0" smtClean="0"/>
              <a:t>Who is doing it?</a:t>
            </a:r>
          </a:p>
          <a:p>
            <a:r>
              <a:rPr lang="en-US" dirty="0" smtClean="0"/>
              <a:t>How is it getting it done?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IPv6 at BCNET  - </a:t>
            </a:r>
            <a:r>
              <a:rPr lang="en-US" dirty="0" smtClean="0"/>
              <a:t>Status</a:t>
            </a:r>
            <a:endParaRPr lang="en-US" dirty="0"/>
          </a:p>
        </p:txBody>
      </p:sp>
      <p:sp>
        <p:nvSpPr>
          <p:cNvPr id="4" name="Content Placeholder 3"/>
          <p:cNvSpPr>
            <a:spLocks noGrp="1"/>
          </p:cNvSpPr>
          <p:nvPr>
            <p:ph idx="1"/>
          </p:nvPr>
        </p:nvSpPr>
        <p:spPr/>
        <p:txBody>
          <a:bodyPr>
            <a:normAutofit fontScale="92500" lnSpcReduction="20000"/>
          </a:bodyPr>
          <a:lstStyle/>
          <a:p>
            <a:pPr marL="285750" indent="-285750">
              <a:buFont typeface="Arial"/>
              <a:buChar char="•"/>
              <a:defRPr/>
            </a:pPr>
            <a:r>
              <a:rPr lang="en-US" dirty="0"/>
              <a:t>Running IPv6 for several years, production grade since ~2 years</a:t>
            </a:r>
          </a:p>
          <a:p>
            <a:pPr lvl="1" fontAlgn="auto">
              <a:spcBef>
                <a:spcPts val="0"/>
              </a:spcBef>
              <a:spcAft>
                <a:spcPts val="0"/>
              </a:spcAft>
              <a:buFont typeface="Arial"/>
              <a:buChar char="•"/>
              <a:defRPr/>
            </a:pPr>
            <a:r>
              <a:rPr lang="en-US" dirty="0"/>
              <a:t>Provider independent address space</a:t>
            </a:r>
          </a:p>
          <a:p>
            <a:pPr lvl="1" fontAlgn="auto">
              <a:spcBef>
                <a:spcPts val="0"/>
              </a:spcBef>
              <a:spcAft>
                <a:spcPts val="0"/>
              </a:spcAft>
              <a:buFont typeface="Arial"/>
              <a:buChar char="•"/>
              <a:defRPr/>
            </a:pPr>
            <a:r>
              <a:rPr lang="en-US" dirty="0"/>
              <a:t>IPv6 transit was mandatory in latest transit RFP</a:t>
            </a:r>
          </a:p>
          <a:p>
            <a:pPr lvl="1" fontAlgn="auto">
              <a:spcBef>
                <a:spcPts val="0"/>
              </a:spcBef>
              <a:spcAft>
                <a:spcPts val="0"/>
              </a:spcAft>
              <a:buFont typeface="Arial"/>
              <a:buChar char="•"/>
              <a:defRPr/>
            </a:pPr>
            <a:r>
              <a:rPr lang="en-US" dirty="0"/>
              <a:t>Multiple IPv6 upstream providers </a:t>
            </a:r>
          </a:p>
          <a:p>
            <a:pPr marL="285750" indent="-285750">
              <a:buFont typeface="Arial"/>
              <a:buChar char="•"/>
              <a:defRPr/>
            </a:pPr>
            <a:r>
              <a:rPr lang="en-US" dirty="0"/>
              <a:t>IPv6 Peering at Seattle Internet Exchange</a:t>
            </a:r>
          </a:p>
          <a:p>
            <a:pPr marL="285750" indent="-285750">
              <a:buFont typeface="Arial"/>
              <a:buChar char="•"/>
              <a:defRPr/>
            </a:pPr>
            <a:r>
              <a:rPr lang="en-US" dirty="0"/>
              <a:t>Public services such as BCNET wiki and </a:t>
            </a:r>
            <a:r>
              <a:rPr lang="en-US" dirty="0">
                <a:hlinkClick r:id="rId2"/>
              </a:rPr>
              <a:t>www.bc.net</a:t>
            </a:r>
            <a:r>
              <a:rPr lang="en-US" dirty="0"/>
              <a:t> available over IPv6</a:t>
            </a:r>
          </a:p>
          <a:p>
            <a:pPr marL="285750" indent="-285750">
              <a:buFont typeface="Arial"/>
              <a:buChar char="•"/>
              <a:defRPr/>
            </a:pPr>
            <a:r>
              <a:rPr lang="en-US" dirty="0"/>
              <a:t>Participating in world IPv6 day</a:t>
            </a:r>
          </a:p>
          <a:p>
            <a:pPr marL="285750" indent="-285750">
              <a:buFont typeface="Arial"/>
              <a:buChar char="•"/>
              <a:defRPr/>
            </a:pPr>
            <a:r>
              <a:rPr lang="en-US" dirty="0"/>
              <a:t>IPv6 awareness day</a:t>
            </a:r>
          </a:p>
          <a:p>
            <a:pPr marL="285750" indent="-285750">
              <a:buFont typeface="Arial"/>
              <a:buChar char="•"/>
              <a:defRPr/>
            </a:pPr>
            <a:r>
              <a:rPr lang="en-US" dirty="0"/>
              <a:t>IPv6 community </a:t>
            </a:r>
            <a:r>
              <a:rPr lang="en-US" dirty="0" smtClean="0"/>
              <a:t>lab</a:t>
            </a:r>
            <a:endParaRPr lang="en-US" dirty="0"/>
          </a:p>
        </p:txBody>
      </p:sp>
    </p:spTree>
    <p:extLst>
      <p:ext uri="{BB962C8B-B14F-4D97-AF65-F5344CB8AC3E}">
        <p14:creationId xmlns:p14="http://schemas.microsoft.com/office/powerpoint/2010/main" val="15403438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IPv6 at BCNET  - </a:t>
            </a:r>
            <a:r>
              <a:rPr lang="en-US" dirty="0" smtClean="0"/>
              <a:t>Easy</a:t>
            </a:r>
            <a:endParaRPr lang="en-US" dirty="0"/>
          </a:p>
        </p:txBody>
      </p:sp>
      <p:sp>
        <p:nvSpPr>
          <p:cNvPr id="3" name="Content Placeholder 2"/>
          <p:cNvSpPr>
            <a:spLocks noGrp="1"/>
          </p:cNvSpPr>
          <p:nvPr>
            <p:ph idx="1"/>
          </p:nvPr>
        </p:nvSpPr>
        <p:spPr/>
        <p:txBody>
          <a:bodyPr>
            <a:normAutofit fontScale="92500" lnSpcReduction="20000"/>
          </a:bodyPr>
          <a:lstStyle/>
          <a:p>
            <a:r>
              <a:rPr lang="en-US" dirty="0"/>
              <a:t>IPv6 (core) Routing</a:t>
            </a:r>
          </a:p>
          <a:p>
            <a:r>
              <a:rPr lang="en-US" dirty="0"/>
              <a:t>	Modern routers have full IPv6 support for routing</a:t>
            </a:r>
          </a:p>
          <a:p>
            <a:r>
              <a:rPr lang="en-US" dirty="0"/>
              <a:t>	ISIS, OSPFv3, BGP</a:t>
            </a:r>
          </a:p>
          <a:p>
            <a:r>
              <a:rPr lang="en-US" dirty="0"/>
              <a:t>	</a:t>
            </a:r>
            <a:r>
              <a:rPr lang="en-US" dirty="0" smtClean="0"/>
              <a:t>ACL’s</a:t>
            </a:r>
          </a:p>
          <a:p>
            <a:pPr marL="0" indent="0">
              <a:buNone/>
            </a:pPr>
            <a:r>
              <a:rPr lang="en-US" dirty="0" smtClean="0"/>
              <a:t>	</a:t>
            </a:r>
            <a:r>
              <a:rPr lang="en-US" dirty="0"/>
              <a:t>	</a:t>
            </a:r>
          </a:p>
          <a:p>
            <a:r>
              <a:rPr lang="en-US" dirty="0" smtClean="0"/>
              <a:t>Configuration</a:t>
            </a:r>
            <a:r>
              <a:rPr lang="en-US" dirty="0"/>
              <a:t>	</a:t>
            </a:r>
          </a:p>
          <a:p>
            <a:r>
              <a:rPr lang="en-US" dirty="0"/>
              <a:t>	Similar as </a:t>
            </a:r>
            <a:r>
              <a:rPr lang="en-US" dirty="0" smtClean="0"/>
              <a:t>IPv4</a:t>
            </a:r>
          </a:p>
          <a:p>
            <a:pPr marL="0" indent="0">
              <a:buNone/>
            </a:pPr>
            <a:endParaRPr lang="en-US" dirty="0"/>
          </a:p>
          <a:p>
            <a:r>
              <a:rPr lang="en-US" dirty="0" smtClean="0"/>
              <a:t>IPv6 </a:t>
            </a:r>
            <a:r>
              <a:rPr lang="en-US" dirty="0"/>
              <a:t>on our servers (although some challenges</a:t>
            </a:r>
            <a:r>
              <a:rPr lang="en-US" dirty="0" smtClean="0"/>
              <a:t>)</a:t>
            </a:r>
            <a:endParaRPr lang="en-US" dirty="0"/>
          </a:p>
        </p:txBody>
      </p:sp>
    </p:spTree>
    <p:extLst>
      <p:ext uri="{BB962C8B-B14F-4D97-AF65-F5344CB8AC3E}">
        <p14:creationId xmlns:p14="http://schemas.microsoft.com/office/powerpoint/2010/main" val="29280214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IPv6 at BCNET  - </a:t>
            </a:r>
            <a:r>
              <a:rPr lang="en-US" dirty="0" smtClean="0"/>
              <a:t>Challenges</a:t>
            </a:r>
            <a:endParaRPr lang="en-US" dirty="0"/>
          </a:p>
        </p:txBody>
      </p:sp>
      <p:sp>
        <p:nvSpPr>
          <p:cNvPr id="3" name="Content Placeholder 2"/>
          <p:cNvSpPr>
            <a:spLocks noGrp="1"/>
          </p:cNvSpPr>
          <p:nvPr>
            <p:ph idx="1"/>
          </p:nvPr>
        </p:nvSpPr>
        <p:spPr/>
        <p:txBody>
          <a:bodyPr>
            <a:normAutofit/>
          </a:bodyPr>
          <a:lstStyle/>
          <a:p>
            <a:pPr marL="285750" indent="-285750">
              <a:buFont typeface="Arial"/>
              <a:buChar char="•"/>
              <a:defRPr/>
            </a:pPr>
            <a:r>
              <a:rPr lang="en-US" sz="2400" dirty="0"/>
              <a:t>Traffic </a:t>
            </a:r>
            <a:r>
              <a:rPr lang="en-US" sz="2400" dirty="0" smtClean="0"/>
              <a:t>accounting</a:t>
            </a:r>
          </a:p>
          <a:p>
            <a:pPr marL="685800" lvl="1">
              <a:buFont typeface="Arial"/>
              <a:buChar char="•"/>
              <a:defRPr/>
            </a:pPr>
            <a:r>
              <a:rPr lang="en-US" sz="2400" dirty="0" smtClean="0"/>
              <a:t>distinguishing </a:t>
            </a:r>
            <a:r>
              <a:rPr lang="en-US" sz="2400" dirty="0"/>
              <a:t>IPv6 from </a:t>
            </a:r>
            <a:r>
              <a:rPr lang="en-US" sz="2400" dirty="0" smtClean="0"/>
              <a:t>IPv4 </a:t>
            </a:r>
            <a:r>
              <a:rPr lang="en-US" sz="2400" dirty="0"/>
              <a:t>can be </a:t>
            </a:r>
            <a:r>
              <a:rPr lang="en-US" sz="2400" dirty="0" smtClean="0"/>
              <a:t>challenging.</a:t>
            </a:r>
            <a:endParaRPr lang="en-US" sz="2400" dirty="0"/>
          </a:p>
          <a:p>
            <a:pPr marL="285750" indent="-285750">
              <a:buFont typeface="Arial"/>
              <a:buChar char="•"/>
              <a:defRPr/>
            </a:pPr>
            <a:r>
              <a:rPr lang="en-US" sz="2400" dirty="0"/>
              <a:t>Buying IPv6 </a:t>
            </a:r>
            <a:r>
              <a:rPr lang="en-US" sz="2400" dirty="0" smtClean="0"/>
              <a:t>transit</a:t>
            </a:r>
          </a:p>
          <a:p>
            <a:pPr marL="685800" lvl="1">
              <a:buFont typeface="Arial"/>
              <a:buChar char="•"/>
              <a:defRPr/>
            </a:pPr>
            <a:r>
              <a:rPr lang="en-US" sz="2400" dirty="0" smtClean="0"/>
              <a:t>Little </a:t>
            </a:r>
            <a:r>
              <a:rPr lang="en-US" sz="2400" dirty="0"/>
              <a:t>choice of dual stack capable service providers</a:t>
            </a:r>
          </a:p>
          <a:p>
            <a:pPr marL="285750" indent="-285750">
              <a:buFont typeface="Arial"/>
              <a:buChar char="•"/>
              <a:defRPr/>
            </a:pPr>
            <a:r>
              <a:rPr lang="en-US" sz="2400" dirty="0"/>
              <a:t>IPv6 network management software </a:t>
            </a:r>
          </a:p>
          <a:p>
            <a:pPr marL="285750" indent="-285750">
              <a:buFont typeface="Arial"/>
              <a:buChar char="•"/>
              <a:defRPr/>
            </a:pPr>
            <a:r>
              <a:rPr lang="en-US" sz="2400" dirty="0"/>
              <a:t>IPAM (IP address management</a:t>
            </a:r>
            <a:r>
              <a:rPr lang="en-US" sz="2400" dirty="0" smtClean="0"/>
              <a:t>)</a:t>
            </a:r>
          </a:p>
          <a:p>
            <a:pPr marL="685800" lvl="1">
              <a:buFont typeface="Arial"/>
              <a:buChar char="•"/>
              <a:defRPr/>
            </a:pPr>
            <a:r>
              <a:rPr lang="en-US" sz="2400" dirty="0" smtClean="0"/>
              <a:t>IPv6 </a:t>
            </a:r>
            <a:r>
              <a:rPr lang="en-US" sz="2400" dirty="0"/>
              <a:t>address is 128 </a:t>
            </a:r>
            <a:r>
              <a:rPr lang="en-US" sz="2400" dirty="0" smtClean="0"/>
              <a:t>bits</a:t>
            </a:r>
          </a:p>
          <a:p>
            <a:pPr marL="685800" lvl="1">
              <a:buFont typeface="Arial"/>
              <a:buChar char="•"/>
              <a:defRPr/>
            </a:pPr>
            <a:r>
              <a:rPr lang="en-US" sz="2400" dirty="0" smtClean="0"/>
              <a:t>Perl   </a:t>
            </a:r>
            <a:r>
              <a:rPr lang="en-US" sz="2400" dirty="0"/>
              <a:t>(&gt; 64 bits numbers requires Math::</a:t>
            </a:r>
            <a:r>
              <a:rPr lang="en-US" sz="2400" dirty="0" err="1"/>
              <a:t>BigInt</a:t>
            </a:r>
            <a:r>
              <a:rPr lang="en-US" sz="2400" dirty="0" smtClean="0"/>
              <a:t>)</a:t>
            </a:r>
          </a:p>
          <a:p>
            <a:pPr marL="685800" lvl="1">
              <a:buFont typeface="Arial"/>
              <a:buChar char="•"/>
              <a:defRPr/>
            </a:pPr>
            <a:r>
              <a:rPr lang="en-US" sz="2400" dirty="0" smtClean="0"/>
              <a:t>PHP  </a:t>
            </a:r>
            <a:r>
              <a:rPr lang="en-US" sz="2400" dirty="0"/>
              <a:t>similar </a:t>
            </a:r>
            <a:r>
              <a:rPr lang="en-US" sz="2400" dirty="0" smtClean="0"/>
              <a:t>problems</a:t>
            </a:r>
          </a:p>
          <a:p>
            <a:pPr marL="685800" lvl="1">
              <a:buFont typeface="Arial"/>
              <a:buChar char="•"/>
              <a:defRPr/>
            </a:pPr>
            <a:r>
              <a:rPr lang="en-US" sz="2400" dirty="0" smtClean="0"/>
              <a:t>MySQL </a:t>
            </a:r>
            <a:r>
              <a:rPr lang="en-US" sz="2400" dirty="0"/>
              <a:t>(</a:t>
            </a:r>
            <a:r>
              <a:rPr lang="en-US" sz="2400" dirty="0" err="1"/>
              <a:t>bigint</a:t>
            </a:r>
            <a:r>
              <a:rPr lang="en-US" sz="2400" dirty="0"/>
              <a:t> 64 bits) How to store an IPv6 address</a:t>
            </a:r>
            <a:r>
              <a:rPr lang="en-US" sz="2400" dirty="0" smtClean="0"/>
              <a:t>?</a:t>
            </a:r>
            <a:endParaRPr lang="en-US" sz="2400" dirty="0"/>
          </a:p>
        </p:txBody>
      </p:sp>
    </p:spTree>
    <p:extLst>
      <p:ext uri="{BB962C8B-B14F-4D97-AF65-F5344CB8AC3E}">
        <p14:creationId xmlns:p14="http://schemas.microsoft.com/office/powerpoint/2010/main" val="27547824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IPv6 at UBC – </a:t>
            </a:r>
            <a:r>
              <a:rPr lang="en-US" dirty="0" smtClean="0"/>
              <a:t>Status</a:t>
            </a:r>
            <a:endParaRPr lang="en-US" dirty="0"/>
          </a:p>
        </p:txBody>
      </p:sp>
      <p:sp>
        <p:nvSpPr>
          <p:cNvPr id="3" name="Content Placeholder 2"/>
          <p:cNvSpPr>
            <a:spLocks noGrp="1"/>
          </p:cNvSpPr>
          <p:nvPr>
            <p:ph idx="1"/>
          </p:nvPr>
        </p:nvSpPr>
        <p:spPr/>
        <p:txBody>
          <a:bodyPr>
            <a:normAutofit/>
          </a:bodyPr>
          <a:lstStyle/>
          <a:p>
            <a:pPr>
              <a:defRPr/>
            </a:pPr>
            <a:r>
              <a:rPr lang="en-US" sz="2400" dirty="0"/>
              <a:t>Started deploying IPv6 in 2010</a:t>
            </a:r>
          </a:p>
          <a:p>
            <a:pPr>
              <a:defRPr/>
            </a:pPr>
            <a:r>
              <a:rPr lang="en-US" sz="2400" dirty="0"/>
              <a:t>Core and border are IPv6 ready</a:t>
            </a:r>
          </a:p>
          <a:p>
            <a:pPr>
              <a:defRPr/>
            </a:pPr>
            <a:r>
              <a:rPr lang="en-US" sz="2400" dirty="0"/>
              <a:t>2 production IPv6 subnets (</a:t>
            </a:r>
            <a:r>
              <a:rPr lang="en-US" sz="2400" dirty="0" err="1"/>
              <a:t>debian.org</a:t>
            </a:r>
            <a:r>
              <a:rPr lang="en-US" sz="2400" dirty="0"/>
              <a:t>)</a:t>
            </a:r>
          </a:p>
          <a:p>
            <a:pPr>
              <a:defRPr/>
            </a:pPr>
            <a:r>
              <a:rPr lang="en-US" sz="2400" dirty="0"/>
              <a:t>Participating in world IPv6 day (</a:t>
            </a:r>
            <a:r>
              <a:rPr lang="en-US" sz="2400" dirty="0">
                <a:hlinkClick r:id="rId2"/>
              </a:rPr>
              <a:t>www.ubc.ca</a:t>
            </a:r>
            <a:r>
              <a:rPr lang="en-US" sz="2400" dirty="0"/>
              <a:t> over IPv6</a:t>
            </a:r>
            <a:r>
              <a:rPr lang="en-US" sz="2400" dirty="0" smtClean="0"/>
              <a:t>)</a:t>
            </a:r>
            <a:endParaRPr lang="en-US" sz="2400" dirty="0"/>
          </a:p>
        </p:txBody>
      </p:sp>
      <p:pic>
        <p:nvPicPr>
          <p:cNvPr id="4" name="Picture 3" descr="Screen shot 2011-05-20 at 3.01.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861048"/>
            <a:ext cx="8136904" cy="2229604"/>
          </a:xfrm>
          <a:prstGeom prst="rect">
            <a:avLst/>
          </a:prstGeom>
        </p:spPr>
      </p:pic>
    </p:spTree>
    <p:extLst>
      <p:ext uri="{BB962C8B-B14F-4D97-AF65-F5344CB8AC3E}">
        <p14:creationId xmlns:p14="http://schemas.microsoft.com/office/powerpoint/2010/main" val="199795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IPv6 at UBC – </a:t>
            </a:r>
            <a:r>
              <a:rPr lang="en-US" dirty="0" smtClean="0"/>
              <a:t>Challenges</a:t>
            </a:r>
            <a:endParaRPr lang="en-US" dirty="0"/>
          </a:p>
        </p:txBody>
      </p:sp>
      <p:sp>
        <p:nvSpPr>
          <p:cNvPr id="3" name="Content Placeholder 2"/>
          <p:cNvSpPr>
            <a:spLocks noGrp="1"/>
          </p:cNvSpPr>
          <p:nvPr>
            <p:ph idx="1"/>
          </p:nvPr>
        </p:nvSpPr>
        <p:spPr/>
        <p:txBody>
          <a:bodyPr>
            <a:normAutofit fontScale="85000" lnSpcReduction="20000"/>
          </a:bodyPr>
          <a:lstStyle/>
          <a:p>
            <a:pPr marL="285750" indent="-285750">
              <a:buFont typeface="Arial"/>
              <a:buChar char="•"/>
              <a:defRPr/>
            </a:pPr>
            <a:r>
              <a:rPr lang="en-CA" dirty="0" smtClean="0"/>
              <a:t>Limited  </a:t>
            </a:r>
            <a:r>
              <a:rPr lang="en-CA" dirty="0"/>
              <a:t>rollout</a:t>
            </a:r>
            <a:r>
              <a:rPr lang="en-US" dirty="0"/>
              <a:t>…</a:t>
            </a:r>
            <a:endParaRPr lang="en-CA" dirty="0" smtClean="0"/>
          </a:p>
          <a:p>
            <a:pPr marL="285750" indent="-285750">
              <a:buFont typeface="Arial"/>
              <a:buChar char="•"/>
              <a:defRPr/>
            </a:pPr>
            <a:r>
              <a:rPr lang="en-CA" dirty="0" smtClean="0"/>
              <a:t>Lack </a:t>
            </a:r>
            <a:r>
              <a:rPr lang="en-CA" dirty="0"/>
              <a:t>of IPv6 support in firewalls 	</a:t>
            </a:r>
          </a:p>
          <a:p>
            <a:pPr marL="1028700" lvl="1">
              <a:buFont typeface="Arial"/>
              <a:buChar char="•"/>
              <a:defRPr/>
            </a:pPr>
            <a:r>
              <a:rPr lang="en-CA" dirty="0"/>
              <a:t>Cisco PIX firewalls IPv6 in software, poor performance</a:t>
            </a:r>
          </a:p>
          <a:p>
            <a:pPr marL="285750" indent="-285750">
              <a:buFont typeface="Arial"/>
              <a:buChar char="•"/>
              <a:defRPr/>
            </a:pPr>
            <a:r>
              <a:rPr lang="en-CA" dirty="0"/>
              <a:t>Lack of IPv6 support in load balancers</a:t>
            </a:r>
          </a:p>
          <a:p>
            <a:pPr marL="1028700" lvl="1">
              <a:buFont typeface="Arial"/>
              <a:buChar char="•"/>
              <a:defRPr/>
            </a:pPr>
            <a:r>
              <a:rPr lang="en-CA" dirty="0"/>
              <a:t>Limits IPv6 rollout in data centre</a:t>
            </a:r>
          </a:p>
          <a:p>
            <a:pPr marL="285750" indent="-285750">
              <a:buFont typeface="Arial"/>
              <a:buChar char="•"/>
              <a:defRPr/>
            </a:pPr>
            <a:r>
              <a:rPr lang="en-CA" dirty="0"/>
              <a:t>IPv6 capable traffic shapers</a:t>
            </a:r>
          </a:p>
          <a:p>
            <a:pPr marL="285750" indent="-285750">
              <a:buFont typeface="Arial"/>
              <a:buChar char="•"/>
              <a:defRPr/>
            </a:pPr>
            <a:r>
              <a:rPr lang="en-CA" dirty="0"/>
              <a:t>IPv6 network management software </a:t>
            </a:r>
          </a:p>
          <a:p>
            <a:pPr marL="1028700" lvl="1">
              <a:buFont typeface="Arial"/>
              <a:buChar char="•"/>
              <a:defRPr/>
            </a:pPr>
            <a:r>
              <a:rPr lang="en-CA" dirty="0"/>
              <a:t>(Network management centre relies heavily on provisioning and monitoring tools)</a:t>
            </a:r>
          </a:p>
          <a:p>
            <a:pPr marL="285750" indent="-285750">
              <a:buFont typeface="Arial"/>
              <a:buChar char="•"/>
              <a:defRPr/>
            </a:pPr>
            <a:r>
              <a:rPr lang="en-CA" dirty="0"/>
              <a:t>Support &amp; Security concerns </a:t>
            </a:r>
          </a:p>
          <a:p>
            <a:pPr marL="1028700" lvl="1">
              <a:buFont typeface="Arial"/>
              <a:buChar char="•"/>
              <a:defRPr/>
            </a:pPr>
            <a:r>
              <a:rPr lang="en-CA" dirty="0"/>
              <a:t>What are the implications of enabling IPv6</a:t>
            </a:r>
            <a:r>
              <a:rPr lang="en-CA" dirty="0" smtClean="0"/>
              <a:t>?</a:t>
            </a:r>
            <a:endParaRPr lang="en-CA" dirty="0"/>
          </a:p>
        </p:txBody>
      </p:sp>
    </p:spTree>
    <p:extLst>
      <p:ext uri="{BB962C8B-B14F-4D97-AF65-F5344CB8AC3E}">
        <p14:creationId xmlns:p14="http://schemas.microsoft.com/office/powerpoint/2010/main" val="1164032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Pv6-gone.png"/>
          <p:cNvPicPr>
            <a:picLocks noChangeAspect="1"/>
          </p:cNvPicPr>
          <p:nvPr/>
        </p:nvPicPr>
        <p:blipFill>
          <a:blip r:embed="rId2"/>
          <a:stretch>
            <a:fillRect/>
          </a:stretch>
        </p:blipFill>
        <p:spPr>
          <a:xfrm>
            <a:off x="3779912" y="2780928"/>
            <a:ext cx="4820827" cy="3310292"/>
          </a:xfrm>
          <a:prstGeom prst="rect">
            <a:avLst/>
          </a:prstGeom>
        </p:spPr>
      </p:pic>
      <p:sp>
        <p:nvSpPr>
          <p:cNvPr id="2" name="Title 1"/>
          <p:cNvSpPr>
            <a:spLocks noGrp="1"/>
          </p:cNvSpPr>
          <p:nvPr>
            <p:ph type="title"/>
          </p:nvPr>
        </p:nvSpPr>
        <p:spPr/>
        <p:txBody>
          <a:bodyPr>
            <a:normAutofit/>
          </a:bodyPr>
          <a:lstStyle/>
          <a:p>
            <a:r>
              <a:rPr lang="en-US" dirty="0" smtClean="0"/>
              <a:t>Conclusion</a:t>
            </a:r>
            <a:endParaRPr lang="en-US" dirty="0"/>
          </a:p>
        </p:txBody>
      </p:sp>
      <p:sp>
        <p:nvSpPr>
          <p:cNvPr id="3" name="Content Placeholder 2"/>
          <p:cNvSpPr>
            <a:spLocks noGrp="1"/>
          </p:cNvSpPr>
          <p:nvPr>
            <p:ph idx="1"/>
          </p:nvPr>
        </p:nvSpPr>
        <p:spPr/>
        <p:txBody>
          <a:bodyPr>
            <a:normAutofit lnSpcReduction="10000"/>
          </a:bodyPr>
          <a:lstStyle/>
          <a:p>
            <a:pPr marL="285750" indent="-285750">
              <a:buFont typeface="Arial"/>
              <a:buChar char="•"/>
              <a:defRPr/>
            </a:pPr>
            <a:r>
              <a:rPr lang="en-US" sz="2800" dirty="0"/>
              <a:t>Deploying IPv6 in the core is relatively easy.</a:t>
            </a:r>
          </a:p>
          <a:p>
            <a:pPr marL="285750" indent="-285750">
              <a:buFont typeface="Arial"/>
              <a:buChar char="•"/>
              <a:defRPr/>
            </a:pPr>
            <a:r>
              <a:rPr lang="en-US" sz="2800" dirty="0"/>
              <a:t>Complexity increases towards the edge</a:t>
            </a:r>
          </a:p>
          <a:p>
            <a:pPr marL="285750" indent="-285750">
              <a:buFont typeface="Arial"/>
              <a:buChar char="•"/>
              <a:defRPr/>
            </a:pPr>
            <a:r>
              <a:rPr lang="en-US" sz="2800" dirty="0"/>
              <a:t>Network management tools typically require a lot of work</a:t>
            </a:r>
          </a:p>
          <a:p>
            <a:pPr marL="285750" indent="-285750">
              <a:buFont typeface="Arial"/>
              <a:buChar char="•"/>
              <a:defRPr/>
            </a:pPr>
            <a:endParaRPr lang="en-US" sz="2800" dirty="0"/>
          </a:p>
          <a:p>
            <a:pPr marL="285750" indent="-285750">
              <a:buFont typeface="Arial"/>
              <a:buChar char="•"/>
              <a:defRPr/>
            </a:pPr>
            <a:endParaRPr lang="en-US" sz="2800" dirty="0"/>
          </a:p>
          <a:p>
            <a:pPr marL="285750" indent="-285750">
              <a:buFont typeface="Arial"/>
              <a:buChar char="•"/>
              <a:defRPr/>
            </a:pPr>
            <a:endParaRPr lang="en-US" sz="2800" u="sng" dirty="0" smtClean="0"/>
          </a:p>
          <a:p>
            <a:pPr marL="285750" indent="-285750">
              <a:buFont typeface="Arial"/>
              <a:buChar char="•"/>
              <a:defRPr/>
            </a:pPr>
            <a:endParaRPr lang="en-US" sz="2800" u="sng" dirty="0"/>
          </a:p>
          <a:p>
            <a:pPr marL="285750" indent="-285750">
              <a:buFont typeface="Arial"/>
              <a:buChar char="•"/>
              <a:defRPr/>
            </a:pPr>
            <a:r>
              <a:rPr lang="en-US" sz="2800" u="sng" dirty="0" smtClean="0"/>
              <a:t>The </a:t>
            </a:r>
            <a:r>
              <a:rPr lang="en-US" sz="2800" u="sng" dirty="0"/>
              <a:t>sooner you start the better</a:t>
            </a:r>
            <a:r>
              <a:rPr lang="en-US" sz="2800" u="sng" dirty="0" smtClean="0"/>
              <a:t>!</a:t>
            </a:r>
            <a:endParaRPr lang="en-US" sz="2800" u="sng" dirty="0"/>
          </a:p>
        </p:txBody>
      </p:sp>
    </p:spTree>
    <p:extLst>
      <p:ext uri="{BB962C8B-B14F-4D97-AF65-F5344CB8AC3E}">
        <p14:creationId xmlns:p14="http://schemas.microsoft.com/office/powerpoint/2010/main" val="3720532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of Victoria</a:t>
            </a:r>
            <a:endParaRPr lang="en-US" dirty="0"/>
          </a:p>
        </p:txBody>
      </p:sp>
    </p:spTree>
    <p:extLst>
      <p:ext uri="{BB962C8B-B14F-4D97-AF65-F5344CB8AC3E}">
        <p14:creationId xmlns:p14="http://schemas.microsoft.com/office/powerpoint/2010/main" val="11121583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University of Victoria</a:t>
            </a:r>
            <a:endParaRPr lang="en-US" dirty="0"/>
          </a:p>
        </p:txBody>
      </p:sp>
      <p:sp>
        <p:nvSpPr>
          <p:cNvPr id="5" name="Content Placeholder 4"/>
          <p:cNvSpPr>
            <a:spLocks noGrp="1"/>
          </p:cNvSpPr>
          <p:nvPr>
            <p:ph idx="1"/>
          </p:nvPr>
        </p:nvSpPr>
        <p:spPr>
          <a:xfrm>
            <a:off x="457200" y="1417638"/>
            <a:ext cx="8229600" cy="5013642"/>
          </a:xfrm>
        </p:spPr>
        <p:txBody>
          <a:bodyPr>
            <a:normAutofit fontScale="92500" lnSpcReduction="10000"/>
          </a:bodyPr>
          <a:lstStyle/>
          <a:p>
            <a:r>
              <a:rPr lang="en-US" dirty="0" smtClean="0"/>
              <a:t>Core network infrastructure – Mostly “easy”</a:t>
            </a:r>
          </a:p>
          <a:p>
            <a:r>
              <a:rPr lang="en-US" dirty="0" smtClean="0"/>
              <a:t>Devices and tools – Lack of feature parity</a:t>
            </a:r>
          </a:p>
          <a:p>
            <a:pPr lvl="1"/>
            <a:r>
              <a:rPr lang="en-US" dirty="0" smtClean="0"/>
              <a:t>McAfee IPS</a:t>
            </a:r>
          </a:p>
          <a:p>
            <a:pPr lvl="1"/>
            <a:r>
              <a:rPr lang="en-US" dirty="0" err="1" smtClean="0"/>
              <a:t>PacketShaper</a:t>
            </a:r>
            <a:endParaRPr lang="en-US" dirty="0" smtClean="0"/>
          </a:p>
          <a:p>
            <a:pPr lvl="1"/>
            <a:r>
              <a:rPr lang="en-US" dirty="0" smtClean="0"/>
              <a:t>F5 Load Balancers</a:t>
            </a:r>
          </a:p>
          <a:p>
            <a:pPr lvl="1"/>
            <a:r>
              <a:rPr lang="en-US" dirty="0" smtClean="0"/>
              <a:t>Cisco ASA</a:t>
            </a:r>
          </a:p>
          <a:p>
            <a:pPr lvl="1"/>
            <a:r>
              <a:rPr lang="en-US" dirty="0" smtClean="0"/>
              <a:t>Cisco FWSM</a:t>
            </a:r>
          </a:p>
          <a:p>
            <a:pPr lvl="1"/>
            <a:r>
              <a:rPr lang="en-US" dirty="0" smtClean="0"/>
              <a:t>Cisco mid-range multilayer switches</a:t>
            </a:r>
          </a:p>
          <a:p>
            <a:pPr lvl="1"/>
            <a:r>
              <a:rPr lang="en-US" dirty="0" err="1" smtClean="0"/>
              <a:t>Netflow</a:t>
            </a:r>
            <a:r>
              <a:rPr lang="en-US" dirty="0"/>
              <a:t> </a:t>
            </a:r>
            <a:r>
              <a:rPr lang="en-US" dirty="0" smtClean="0"/>
              <a:t>anomaly detection</a:t>
            </a:r>
          </a:p>
          <a:p>
            <a:pPr lvl="1"/>
            <a:r>
              <a:rPr lang="en-US" dirty="0" smtClean="0"/>
              <a:t>Custom-built management tools (VLAN/IP/DNS/ACLs/</a:t>
            </a:r>
            <a:r>
              <a:rPr lang="en-US" dirty="0" err="1" smtClean="0"/>
              <a:t>AuditTrail</a:t>
            </a:r>
            <a:r>
              <a:rPr lang="en-US" dirty="0" smtClean="0"/>
              <a:t>)</a:t>
            </a:r>
            <a:endParaRPr lang="en-US" dirty="0"/>
          </a:p>
        </p:txBody>
      </p:sp>
    </p:spTree>
    <p:extLst>
      <p:ext uri="{BB962C8B-B14F-4D97-AF65-F5344CB8AC3E}">
        <p14:creationId xmlns:p14="http://schemas.microsoft.com/office/powerpoint/2010/main" val="391440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Laurentian University</a:t>
            </a:r>
            <a:endParaRPr lang="en-US" dirty="0"/>
          </a:p>
        </p:txBody>
      </p:sp>
    </p:spTree>
    <p:extLst>
      <p:ext uri="{BB962C8B-B14F-4D97-AF65-F5344CB8AC3E}">
        <p14:creationId xmlns:p14="http://schemas.microsoft.com/office/powerpoint/2010/main" val="14890095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 at Laurentian U.</a:t>
            </a:r>
            <a:endParaRPr lang="en-US" dirty="0"/>
          </a:p>
        </p:txBody>
      </p:sp>
      <p:sp>
        <p:nvSpPr>
          <p:cNvPr id="4" name="Content Placeholder 2"/>
          <p:cNvSpPr txBox="1">
            <a:spLocks/>
          </p:cNvSpPr>
          <p:nvPr/>
        </p:nvSpPr>
        <p:spPr>
          <a:xfrm>
            <a:off x="457200" y="1600200"/>
            <a:ext cx="6419056"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CA" dirty="0" smtClean="0"/>
              <a:t>Why?</a:t>
            </a:r>
          </a:p>
          <a:p>
            <a:pPr lvl="1">
              <a:defRPr/>
            </a:pPr>
            <a:r>
              <a:rPr lang="en-CA" dirty="0" smtClean="0"/>
              <a:t>No more IPv4 – Ah.</a:t>
            </a:r>
          </a:p>
          <a:p>
            <a:pPr lvl="1">
              <a:defRPr/>
            </a:pPr>
            <a:r>
              <a:rPr lang="en-CA" dirty="0" smtClean="0"/>
              <a:t>Internet moving to IPv6 – Dah!</a:t>
            </a:r>
          </a:p>
          <a:p>
            <a:pPr lvl="1">
              <a:defRPr/>
            </a:pPr>
            <a:r>
              <a:rPr lang="en-CA" dirty="0" smtClean="0"/>
              <a:t>International students with IPv6 only cannot see LU website – </a:t>
            </a:r>
            <a:r>
              <a:rPr lang="en-CA" dirty="0" err="1" smtClean="0"/>
              <a:t>Doh</a:t>
            </a:r>
            <a:r>
              <a:rPr lang="en-CA" dirty="0" smtClean="0"/>
              <a:t>!</a:t>
            </a:r>
          </a:p>
          <a:p>
            <a:pPr lvl="1">
              <a:defRPr/>
            </a:pPr>
            <a:endParaRPr lang="en-CA" dirty="0"/>
          </a:p>
          <a:p>
            <a:pPr>
              <a:defRPr/>
            </a:pPr>
            <a:endParaRPr lang="en-CA" dirty="0"/>
          </a:p>
        </p:txBody>
      </p:sp>
      <p:pic>
        <p:nvPicPr>
          <p:cNvPr id="7" name="Content Placeholder 4"/>
          <p:cNvPicPr>
            <a:picLocks noChangeAspect="1"/>
          </p:cNvPicPr>
          <p:nvPr/>
        </p:nvPicPr>
        <p:blipFill rotWithShape="1">
          <a:blip r:embed="rId2"/>
          <a:srcRect l="75572" t="17170" r="10634" b="18853"/>
          <a:stretch/>
        </p:blipFill>
        <p:spPr>
          <a:xfrm>
            <a:off x="7164288" y="1340768"/>
            <a:ext cx="1713993" cy="4968552"/>
          </a:xfrm>
          <a:prstGeom prst="rect">
            <a:avLst/>
          </a:prstGeom>
        </p:spPr>
      </p:pic>
      <p:sp>
        <p:nvSpPr>
          <p:cNvPr id="8" name="TextBox 7"/>
          <p:cNvSpPr txBox="1"/>
          <p:nvPr/>
        </p:nvSpPr>
        <p:spPr>
          <a:xfrm>
            <a:off x="7099875" y="6309320"/>
            <a:ext cx="1864613" cy="369332"/>
          </a:xfrm>
          <a:prstGeom prst="rect">
            <a:avLst/>
          </a:prstGeom>
          <a:noFill/>
        </p:spPr>
        <p:txBody>
          <a:bodyPr wrap="none" rtlCol="0">
            <a:spAutoFit/>
          </a:bodyPr>
          <a:lstStyle/>
          <a:p>
            <a:r>
              <a:rPr lang="en-US" dirty="0" err="1" smtClean="0"/>
              <a:t>www.potaroo.net</a:t>
            </a:r>
            <a:endParaRPr lang="en-US" dirty="0" smtClean="0"/>
          </a:p>
        </p:txBody>
      </p:sp>
    </p:spTree>
    <p:extLst>
      <p:ext uri="{BB962C8B-B14F-4D97-AF65-F5344CB8AC3E}">
        <p14:creationId xmlns:p14="http://schemas.microsoft.com/office/powerpoint/2010/main" val="2252385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Introductions</a:t>
            </a:r>
            <a:endParaRPr lang="en-CA" dirty="0"/>
          </a:p>
        </p:txBody>
      </p:sp>
      <p:sp>
        <p:nvSpPr>
          <p:cNvPr id="3" name="Content Placeholder 2"/>
          <p:cNvSpPr>
            <a:spLocks noGrp="1"/>
          </p:cNvSpPr>
          <p:nvPr>
            <p:ph idx="1"/>
          </p:nvPr>
        </p:nvSpPr>
        <p:spPr/>
        <p:txBody>
          <a:bodyPr/>
          <a:lstStyle/>
          <a:p>
            <a:pPr>
              <a:lnSpc>
                <a:spcPct val="120000"/>
              </a:lnSpc>
            </a:pPr>
            <a:r>
              <a:rPr lang="en-CA" sz="2800" dirty="0"/>
              <a:t>Eric van </a:t>
            </a:r>
            <a:r>
              <a:rPr lang="en-CA" sz="2800" dirty="0" err="1"/>
              <a:t>Wiltenburg</a:t>
            </a:r>
            <a:r>
              <a:rPr lang="en-CA" sz="2800" dirty="0"/>
              <a:t>, University of Victoria</a:t>
            </a:r>
          </a:p>
          <a:p>
            <a:pPr>
              <a:lnSpc>
                <a:spcPct val="120000"/>
              </a:lnSpc>
            </a:pPr>
            <a:r>
              <a:rPr lang="en-CA" sz="2800" dirty="0" smtClean="0"/>
              <a:t>Andree </a:t>
            </a:r>
            <a:r>
              <a:rPr lang="en-CA" sz="2800" dirty="0" err="1" smtClean="0"/>
              <a:t>Toonk</a:t>
            </a:r>
            <a:r>
              <a:rPr lang="en-CA" sz="2800" dirty="0" smtClean="0"/>
              <a:t>, University of British Columbia / BCNET</a:t>
            </a:r>
          </a:p>
          <a:p>
            <a:pPr>
              <a:lnSpc>
                <a:spcPct val="120000"/>
              </a:lnSpc>
            </a:pPr>
            <a:r>
              <a:rPr lang="en-CA" sz="2800" dirty="0" smtClean="0"/>
              <a:t>Luc Roy, Laurentian University</a:t>
            </a:r>
          </a:p>
          <a:p>
            <a:pPr>
              <a:lnSpc>
                <a:spcPct val="120000"/>
              </a:lnSpc>
            </a:pPr>
            <a:r>
              <a:rPr lang="en-CA" sz="2800" dirty="0" smtClean="0"/>
              <a:t>Steve Benoit, Georgian College</a:t>
            </a:r>
          </a:p>
          <a:p>
            <a:pPr>
              <a:lnSpc>
                <a:spcPct val="120000"/>
              </a:lnSpc>
            </a:pPr>
            <a:r>
              <a:rPr lang="en-CA" sz="2800" dirty="0"/>
              <a:t>John Sherwood, </a:t>
            </a:r>
            <a:r>
              <a:rPr lang="en-CA" sz="2800" dirty="0" err="1" smtClean="0"/>
              <a:t>Alindale</a:t>
            </a:r>
            <a:r>
              <a:rPr lang="en-CA" sz="2800" dirty="0" smtClean="0"/>
              <a:t> / ACORN-NS</a:t>
            </a:r>
            <a:endParaRPr lang="en-CA" sz="2800" dirty="0"/>
          </a:p>
          <a:p>
            <a:pPr>
              <a:lnSpc>
                <a:spcPct val="120000"/>
              </a:lnSpc>
            </a:pPr>
            <a:r>
              <a:rPr lang="en-CA" sz="2800" dirty="0" smtClean="0"/>
              <a:t>Eriks Rugelis, York University</a:t>
            </a:r>
            <a:endParaRPr lang="en-CA" dirty="0" smtClean="0"/>
          </a:p>
        </p:txBody>
      </p:sp>
      <p:pic>
        <p:nvPicPr>
          <p:cNvPr id="4" name="Picture 3" descr="UBC logo.jpg"/>
          <p:cNvPicPr>
            <a:picLocks noChangeAspect="1"/>
          </p:cNvPicPr>
          <p:nvPr/>
        </p:nvPicPr>
        <p:blipFill>
          <a:blip r:embed="rId3"/>
          <a:stretch>
            <a:fillRect/>
          </a:stretch>
        </p:blipFill>
        <p:spPr>
          <a:xfrm>
            <a:off x="8100392" y="2409874"/>
            <a:ext cx="533400" cy="731094"/>
          </a:xfrm>
          <a:prstGeom prst="rect">
            <a:avLst/>
          </a:prstGeom>
        </p:spPr>
      </p:pic>
      <p:pic>
        <p:nvPicPr>
          <p:cNvPr id="5" name="Picture 4" descr="uvic logo.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0272" y="1667272"/>
            <a:ext cx="1587500" cy="609600"/>
          </a:xfrm>
          <a:prstGeom prst="rect">
            <a:avLst/>
          </a:prstGeom>
        </p:spPr>
      </p:pic>
      <p:pic>
        <p:nvPicPr>
          <p:cNvPr id="6" name="Picture 5"/>
          <p:cNvPicPr>
            <a:picLocks noChangeAspect="1"/>
          </p:cNvPicPr>
          <p:nvPr/>
        </p:nvPicPr>
        <p:blipFill>
          <a:blip r:embed="rId5"/>
          <a:stretch>
            <a:fillRect/>
          </a:stretch>
        </p:blipFill>
        <p:spPr>
          <a:xfrm>
            <a:off x="5580112" y="3420864"/>
            <a:ext cx="3035300" cy="584200"/>
          </a:xfrm>
          <a:prstGeom prst="rect">
            <a:avLst/>
          </a:prstGeom>
        </p:spPr>
      </p:pic>
      <p:pic>
        <p:nvPicPr>
          <p:cNvPr id="8" name="Picture 7"/>
          <p:cNvPicPr>
            <a:picLocks noChangeAspect="1"/>
          </p:cNvPicPr>
          <p:nvPr/>
        </p:nvPicPr>
        <p:blipFill>
          <a:blip r:embed="rId6"/>
          <a:stretch>
            <a:fillRect/>
          </a:stretch>
        </p:blipFill>
        <p:spPr>
          <a:xfrm>
            <a:off x="6084168" y="4149080"/>
            <a:ext cx="2520280" cy="512457"/>
          </a:xfrm>
          <a:prstGeom prst="rect">
            <a:avLst/>
          </a:prstGeom>
        </p:spPr>
      </p:pic>
      <p:pic>
        <p:nvPicPr>
          <p:cNvPr id="9" name="Picture 8"/>
          <p:cNvPicPr>
            <a:picLocks noChangeAspect="1"/>
          </p:cNvPicPr>
          <p:nvPr/>
        </p:nvPicPr>
        <p:blipFill>
          <a:blip r:embed="rId7"/>
          <a:stretch>
            <a:fillRect/>
          </a:stretch>
        </p:blipFill>
        <p:spPr>
          <a:xfrm>
            <a:off x="7308304" y="5228410"/>
            <a:ext cx="1296144" cy="706282"/>
          </a:xfrm>
          <a:prstGeom prst="rect">
            <a:avLst/>
          </a:prstGeom>
        </p:spPr>
      </p:pic>
    </p:spTree>
    <p:extLst>
      <p:ext uri="{BB962C8B-B14F-4D97-AF65-F5344CB8AC3E}">
        <p14:creationId xmlns:p14="http://schemas.microsoft.com/office/powerpoint/2010/main" val="22529862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IPv6 at Laurentian U.</a:t>
            </a:r>
          </a:p>
        </p:txBody>
      </p:sp>
      <p:sp>
        <p:nvSpPr>
          <p:cNvPr id="7" name="Content Placeholder 6"/>
          <p:cNvSpPr>
            <a:spLocks noGrp="1"/>
          </p:cNvSpPr>
          <p:nvPr>
            <p:ph idx="1"/>
          </p:nvPr>
        </p:nvSpPr>
        <p:spPr>
          <a:xfrm>
            <a:off x="457200" y="1600200"/>
            <a:ext cx="8435280" cy="4925144"/>
          </a:xfrm>
        </p:spPr>
        <p:txBody>
          <a:bodyPr>
            <a:normAutofit fontScale="92500"/>
          </a:bodyPr>
          <a:lstStyle/>
          <a:p>
            <a:r>
              <a:rPr lang="en-US" dirty="0" smtClean="0"/>
              <a:t>Status (March 2011):</a:t>
            </a:r>
          </a:p>
          <a:p>
            <a:pPr lvl="1"/>
            <a:r>
              <a:rPr lang="en-US" dirty="0"/>
              <a:t>F</a:t>
            </a:r>
            <a:r>
              <a:rPr lang="en-US" dirty="0" smtClean="0"/>
              <a:t>ull IPv6 </a:t>
            </a:r>
            <a:r>
              <a:rPr lang="en-US" dirty="0"/>
              <a:t>peering with primary </a:t>
            </a:r>
            <a:r>
              <a:rPr lang="en-US" dirty="0" smtClean="0"/>
              <a:t>ISP</a:t>
            </a:r>
            <a:endParaRPr lang="en-US" dirty="0"/>
          </a:p>
          <a:p>
            <a:pPr lvl="1"/>
            <a:r>
              <a:rPr lang="en-US" dirty="0"/>
              <a:t>W</a:t>
            </a:r>
            <a:r>
              <a:rPr lang="en-US" dirty="0" smtClean="0"/>
              <a:t>ebsite – IPv6</a:t>
            </a:r>
            <a:endParaRPr lang="en-US" dirty="0"/>
          </a:p>
          <a:p>
            <a:pPr lvl="1"/>
            <a:r>
              <a:rPr lang="en-US" dirty="0"/>
              <a:t>W</a:t>
            </a:r>
            <a:r>
              <a:rPr lang="en-US" dirty="0" smtClean="0"/>
              <a:t>ebmail – IPv6</a:t>
            </a:r>
          </a:p>
          <a:p>
            <a:r>
              <a:rPr lang="en-US" dirty="0" smtClean="0"/>
              <a:t>On deck:</a:t>
            </a:r>
          </a:p>
          <a:p>
            <a:pPr lvl="1"/>
            <a:r>
              <a:rPr lang="en-US" dirty="0" smtClean="0"/>
              <a:t>Email server – need upgrade to spam filter</a:t>
            </a:r>
          </a:p>
          <a:p>
            <a:pPr lvl="1"/>
            <a:r>
              <a:rPr lang="en-US" dirty="0" smtClean="0"/>
              <a:t>Firewall – need to extend firewall rules to IPv6</a:t>
            </a:r>
          </a:p>
          <a:p>
            <a:pPr lvl="1"/>
            <a:r>
              <a:rPr lang="en-US" dirty="0" smtClean="0"/>
              <a:t>Internal network – need to cleanup addressing scheme</a:t>
            </a:r>
          </a:p>
          <a:p>
            <a:pPr lvl="1"/>
            <a:r>
              <a:rPr lang="en-US" dirty="0" smtClean="0"/>
              <a:t>DNS – non issue with dual stack</a:t>
            </a:r>
          </a:p>
          <a:p>
            <a:pPr lvl="1"/>
            <a:r>
              <a:rPr lang="en-US" dirty="0" smtClean="0"/>
              <a:t>Addressing – SLAAC for now; IPAM later</a:t>
            </a:r>
          </a:p>
          <a:p>
            <a:pPr lvl="1"/>
            <a:endParaRPr lang="en-US" dirty="0"/>
          </a:p>
        </p:txBody>
      </p:sp>
      <p:sp>
        <p:nvSpPr>
          <p:cNvPr id="8" name="TextBox 7"/>
          <p:cNvSpPr txBox="1"/>
          <p:nvPr/>
        </p:nvSpPr>
        <p:spPr>
          <a:xfrm>
            <a:off x="7231291" y="2875583"/>
            <a:ext cx="687758" cy="769441"/>
          </a:xfrm>
          <a:prstGeom prst="rect">
            <a:avLst/>
          </a:prstGeom>
          <a:noFill/>
        </p:spPr>
        <p:txBody>
          <a:bodyPr wrap="none" rtlCol="0">
            <a:spAutoFit/>
          </a:bodyPr>
          <a:lstStyle/>
          <a:p>
            <a:r>
              <a:rPr lang="en-US" sz="4400" dirty="0" smtClean="0">
                <a:solidFill>
                  <a:srgbClr val="008000"/>
                </a:solidFill>
                <a:latin typeface="Wingdings 2" charset="2"/>
                <a:cs typeface="Wingdings 2" charset="2"/>
              </a:rPr>
              <a:t>R</a:t>
            </a:r>
          </a:p>
        </p:txBody>
      </p:sp>
      <p:sp>
        <p:nvSpPr>
          <p:cNvPr id="9" name="TextBox 8"/>
          <p:cNvSpPr txBox="1"/>
          <p:nvPr/>
        </p:nvSpPr>
        <p:spPr>
          <a:xfrm>
            <a:off x="7231291" y="1988840"/>
            <a:ext cx="687758" cy="769441"/>
          </a:xfrm>
          <a:prstGeom prst="rect">
            <a:avLst/>
          </a:prstGeom>
          <a:noFill/>
        </p:spPr>
        <p:txBody>
          <a:bodyPr wrap="none" rtlCol="0">
            <a:spAutoFit/>
          </a:bodyPr>
          <a:lstStyle/>
          <a:p>
            <a:r>
              <a:rPr lang="en-US" sz="4400" dirty="0" smtClean="0">
                <a:solidFill>
                  <a:srgbClr val="008000"/>
                </a:solidFill>
                <a:latin typeface="Wingdings 2" charset="2"/>
                <a:cs typeface="Wingdings 2" charset="2"/>
              </a:rPr>
              <a:t>R</a:t>
            </a:r>
          </a:p>
        </p:txBody>
      </p:sp>
      <p:sp>
        <p:nvSpPr>
          <p:cNvPr id="10" name="TextBox 9"/>
          <p:cNvSpPr txBox="1"/>
          <p:nvPr/>
        </p:nvSpPr>
        <p:spPr>
          <a:xfrm>
            <a:off x="7231291" y="2433662"/>
            <a:ext cx="687758" cy="769441"/>
          </a:xfrm>
          <a:prstGeom prst="rect">
            <a:avLst/>
          </a:prstGeom>
          <a:noFill/>
        </p:spPr>
        <p:txBody>
          <a:bodyPr wrap="none" rtlCol="0">
            <a:spAutoFit/>
          </a:bodyPr>
          <a:lstStyle/>
          <a:p>
            <a:r>
              <a:rPr lang="en-US" sz="4400" dirty="0" smtClean="0">
                <a:solidFill>
                  <a:srgbClr val="008000"/>
                </a:solidFill>
                <a:latin typeface="Wingdings 2" charset="2"/>
                <a:cs typeface="Wingdings 2" charset="2"/>
              </a:rPr>
              <a:t>R</a:t>
            </a:r>
          </a:p>
        </p:txBody>
      </p:sp>
    </p:spTree>
    <p:extLst>
      <p:ext uri="{BB962C8B-B14F-4D97-AF65-F5344CB8AC3E}">
        <p14:creationId xmlns:p14="http://schemas.microsoft.com/office/powerpoint/2010/main" val="1537784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IPv6 at Laurentian U.</a:t>
            </a:r>
          </a:p>
        </p:txBody>
      </p:sp>
      <p:sp>
        <p:nvSpPr>
          <p:cNvPr id="7" name="Content Placeholder 6"/>
          <p:cNvSpPr>
            <a:spLocks noGrp="1"/>
          </p:cNvSpPr>
          <p:nvPr>
            <p:ph idx="1"/>
          </p:nvPr>
        </p:nvSpPr>
        <p:spPr>
          <a:xfrm>
            <a:off x="457200" y="1600200"/>
            <a:ext cx="8363272" cy="4525963"/>
          </a:xfrm>
        </p:spPr>
        <p:txBody>
          <a:bodyPr/>
          <a:lstStyle/>
          <a:p>
            <a:r>
              <a:rPr lang="en-US" dirty="0" smtClean="0"/>
              <a:t>Challenges:</a:t>
            </a:r>
          </a:p>
          <a:p>
            <a:pPr lvl="1"/>
            <a:r>
              <a:rPr lang="en-US" dirty="0" smtClean="0"/>
              <a:t>Education!</a:t>
            </a:r>
            <a:r>
              <a:rPr lang="en-US" dirty="0"/>
              <a:t>!!!!!!!</a:t>
            </a:r>
          </a:p>
          <a:p>
            <a:pPr lvl="1"/>
            <a:r>
              <a:rPr lang="en-US" dirty="0" smtClean="0"/>
              <a:t>More downtime than expected (</a:t>
            </a:r>
            <a:r>
              <a:rPr lang="en-US" dirty="0"/>
              <a:t>mostly </a:t>
            </a:r>
            <a:r>
              <a:rPr lang="en-US" dirty="0" smtClean="0"/>
              <a:t>appliances)</a:t>
            </a:r>
            <a:endParaRPr lang="en-US" dirty="0"/>
          </a:p>
          <a:p>
            <a:pPr lvl="1"/>
            <a:r>
              <a:rPr lang="en-US" dirty="0" smtClean="0"/>
              <a:t>Poor vendor support</a:t>
            </a:r>
            <a:endParaRPr lang="en-US" dirty="0"/>
          </a:p>
          <a:p>
            <a:pPr lvl="1"/>
            <a:r>
              <a:rPr lang="en-US" dirty="0" smtClean="0"/>
              <a:t>Best practices (e.g. policing, </a:t>
            </a:r>
            <a:r>
              <a:rPr lang="en-US" dirty="0"/>
              <a:t>transition from </a:t>
            </a:r>
            <a:r>
              <a:rPr lang="en-US" dirty="0" smtClean="0"/>
              <a:t>SLAAC to DHCPv6 </a:t>
            </a:r>
            <a:r>
              <a:rPr lang="en-US" dirty="0"/>
              <a:t>for </a:t>
            </a:r>
            <a:r>
              <a:rPr lang="en-US" dirty="0" smtClean="0"/>
              <a:t>IP governance, …). </a:t>
            </a:r>
          </a:p>
          <a:p>
            <a:pPr lvl="1"/>
            <a:endParaRPr lang="en-US" dirty="0"/>
          </a:p>
          <a:p>
            <a:pPr lvl="1"/>
            <a:r>
              <a:rPr lang="en-US" dirty="0"/>
              <a:t>Follow us:  </a:t>
            </a:r>
            <a:r>
              <a:rPr lang="en-US" dirty="0">
                <a:hlinkClick r:id="rId2"/>
              </a:rPr>
              <a:t>http://blog.laurentian.ca/ipv6</a:t>
            </a:r>
            <a:r>
              <a:rPr lang="en-US" dirty="0" smtClean="0">
                <a:hlinkClick r:id="rId2"/>
              </a:rPr>
              <a:t>/</a:t>
            </a:r>
            <a:endParaRPr lang="en-US" dirty="0" smtClean="0"/>
          </a:p>
          <a:p>
            <a:pPr lvl="1"/>
            <a:endParaRPr lang="en-US" dirty="0"/>
          </a:p>
        </p:txBody>
      </p:sp>
    </p:spTree>
    <p:extLst>
      <p:ext uri="{BB962C8B-B14F-4D97-AF65-F5344CB8AC3E}">
        <p14:creationId xmlns:p14="http://schemas.microsoft.com/office/powerpoint/2010/main" val="368572212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Georgian College</a:t>
            </a:r>
            <a:endParaRPr lang="en-US" dirty="0"/>
          </a:p>
        </p:txBody>
      </p:sp>
    </p:spTree>
    <p:extLst>
      <p:ext uri="{BB962C8B-B14F-4D97-AF65-F5344CB8AC3E}">
        <p14:creationId xmlns:p14="http://schemas.microsoft.com/office/powerpoint/2010/main" val="323350820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Georgian College</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2910" y="1693415"/>
            <a:ext cx="3741058" cy="3751809"/>
          </a:xfrm>
          <a:prstGeom prst="rect">
            <a:avLst/>
          </a:prstGeom>
          <a:noFill/>
          <a:ln w="9525">
            <a:noFill/>
            <a:miter lim="800000"/>
            <a:headEnd/>
            <a:tailEnd/>
          </a:ln>
          <a:effectLst/>
        </p:spPr>
      </p:pic>
      <p:sp>
        <p:nvSpPr>
          <p:cNvPr id="5" name="TextBox 4"/>
          <p:cNvSpPr txBox="1"/>
          <p:nvPr/>
        </p:nvSpPr>
        <p:spPr>
          <a:xfrm>
            <a:off x="4283968" y="1772816"/>
            <a:ext cx="4329784" cy="4247317"/>
          </a:xfrm>
          <a:prstGeom prst="rect">
            <a:avLst/>
          </a:prstGeom>
          <a:noFill/>
        </p:spPr>
        <p:txBody>
          <a:bodyPr wrap="square" rtlCol="0">
            <a:spAutoFit/>
          </a:bodyPr>
          <a:lstStyle/>
          <a:p>
            <a:pPr algn="ctr"/>
            <a:r>
              <a:rPr lang="en-US" sz="3000" dirty="0" smtClean="0">
                <a:latin typeface="Helvetica" pitchFamily="34" charset="0"/>
              </a:rPr>
              <a:t>…is a </a:t>
            </a:r>
            <a:r>
              <a:rPr lang="en-US" sz="3000" dirty="0">
                <a:latin typeface="Helvetica" pitchFamily="34" charset="0"/>
              </a:rPr>
              <a:t>mid-sized college consisting of a 10 site WAN in 7 cities located in central Ontario.  Our IT infrastructure consists of </a:t>
            </a:r>
            <a:r>
              <a:rPr lang="en-US" sz="3000" dirty="0" smtClean="0">
                <a:latin typeface="Helvetica" pitchFamily="34" charset="0"/>
              </a:rPr>
              <a:t>over 7,500 </a:t>
            </a:r>
            <a:r>
              <a:rPr lang="en-US" sz="3000" dirty="0">
                <a:latin typeface="Helvetica" pitchFamily="34" charset="0"/>
              </a:rPr>
              <a:t>network jacks, 230 virtualized servers, and over 3,300 managed computers.</a:t>
            </a:r>
          </a:p>
        </p:txBody>
      </p:sp>
    </p:spTree>
    <p:extLst>
      <p:ext uri="{BB962C8B-B14F-4D97-AF65-F5344CB8AC3E}">
        <p14:creationId xmlns:p14="http://schemas.microsoft.com/office/powerpoint/2010/main" val="74619862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t>
            </a:r>
            <a:r>
              <a:rPr lang="en-US" dirty="0" smtClean="0"/>
              <a:t>tatus of IPv6 implementation?</a:t>
            </a:r>
            <a:endParaRPr lang="en-US" dirty="0"/>
          </a:p>
        </p:txBody>
      </p:sp>
      <p:sp>
        <p:nvSpPr>
          <p:cNvPr id="3" name="Content Placeholder 2"/>
          <p:cNvSpPr>
            <a:spLocks noGrp="1"/>
          </p:cNvSpPr>
          <p:nvPr>
            <p:ph idx="1"/>
          </p:nvPr>
        </p:nvSpPr>
        <p:spPr/>
        <p:txBody>
          <a:bodyPr>
            <a:normAutofit/>
          </a:bodyPr>
          <a:lstStyle/>
          <a:p>
            <a:r>
              <a:rPr lang="en-US" dirty="0"/>
              <a:t>Georgian has completed a trial </a:t>
            </a:r>
            <a:r>
              <a:rPr lang="en-US" dirty="0" smtClean="0"/>
              <a:t>deployment but I feel we are still in the research stage.</a:t>
            </a:r>
          </a:p>
          <a:p>
            <a:r>
              <a:rPr lang="en-US" dirty="0" smtClean="0"/>
              <a:t>We are participating in World IPv6 Day tomorrow, June 8</a:t>
            </a:r>
            <a:r>
              <a:rPr lang="en-US" baseline="30000" dirty="0" smtClean="0"/>
              <a:t>th</a:t>
            </a:r>
            <a:r>
              <a:rPr lang="en-US" dirty="0" smtClean="0"/>
              <a:t>, 2011</a:t>
            </a:r>
          </a:p>
          <a:p>
            <a:r>
              <a:rPr lang="en-US" dirty="0" smtClean="0"/>
              <a:t>For this we are dual stacking main www server, plus have a dedicated IPv6 only server</a:t>
            </a:r>
          </a:p>
          <a:p>
            <a:r>
              <a:rPr lang="en-US" dirty="0" smtClean="0"/>
              <a:t>DNS server was dual stacked as well</a:t>
            </a:r>
            <a:endParaRPr lang="en-US" dirty="0"/>
          </a:p>
        </p:txBody>
      </p:sp>
    </p:spTree>
    <p:extLst>
      <p:ext uri="{BB962C8B-B14F-4D97-AF65-F5344CB8AC3E}">
        <p14:creationId xmlns:p14="http://schemas.microsoft.com/office/powerpoint/2010/main" val="232193539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is sponsoring/driving IPv6?</a:t>
            </a:r>
            <a:endParaRPr lang="en-US" dirty="0"/>
          </a:p>
        </p:txBody>
      </p:sp>
      <p:sp>
        <p:nvSpPr>
          <p:cNvPr id="3" name="Content Placeholder 2"/>
          <p:cNvSpPr>
            <a:spLocks noGrp="1"/>
          </p:cNvSpPr>
          <p:nvPr>
            <p:ph idx="1"/>
          </p:nvPr>
        </p:nvSpPr>
        <p:spPr/>
        <p:txBody>
          <a:bodyPr/>
          <a:lstStyle/>
          <a:p>
            <a:r>
              <a:rPr lang="en-US" dirty="0" smtClean="0"/>
              <a:t>Information Technology, </a:t>
            </a:r>
            <a:r>
              <a:rPr lang="en-US" dirty="0" err="1" smtClean="0"/>
              <a:t>centralised</a:t>
            </a:r>
            <a:r>
              <a:rPr lang="en-US" dirty="0" smtClean="0"/>
              <a:t> department responsible for IT at Georgian</a:t>
            </a:r>
          </a:p>
          <a:p>
            <a:r>
              <a:rPr lang="en-US" dirty="0" smtClean="0"/>
              <a:t>Have also involved the academic areas</a:t>
            </a:r>
          </a:p>
          <a:p>
            <a:r>
              <a:rPr lang="en-US" dirty="0" smtClean="0"/>
              <a:t>In the end, predominantly me</a:t>
            </a:r>
            <a:endParaRPr lang="en-US" dirty="0"/>
          </a:p>
        </p:txBody>
      </p:sp>
    </p:spTree>
    <p:extLst>
      <p:ext uri="{BB962C8B-B14F-4D97-AF65-F5344CB8AC3E}">
        <p14:creationId xmlns:p14="http://schemas.microsoft.com/office/powerpoint/2010/main" val="215594908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IPv6-related concerns?</a:t>
            </a:r>
            <a:endParaRPr lang="en-US" dirty="0"/>
          </a:p>
        </p:txBody>
      </p:sp>
      <p:sp>
        <p:nvSpPr>
          <p:cNvPr id="3" name="Content Placeholder 2"/>
          <p:cNvSpPr>
            <a:spLocks noGrp="1"/>
          </p:cNvSpPr>
          <p:nvPr>
            <p:ph idx="1"/>
          </p:nvPr>
        </p:nvSpPr>
        <p:spPr/>
        <p:txBody>
          <a:bodyPr>
            <a:normAutofit lnSpcReduction="10000"/>
          </a:bodyPr>
          <a:lstStyle/>
          <a:p>
            <a:r>
              <a:rPr lang="en-US" dirty="0" smtClean="0"/>
              <a:t>Proposing no NAT and no random generated addresses – worried about the perception of lack of security and lack of anonymity </a:t>
            </a:r>
          </a:p>
          <a:p>
            <a:r>
              <a:rPr lang="en-US" dirty="0" smtClean="0"/>
              <a:t>Dual stacking some systems is a concern</a:t>
            </a:r>
          </a:p>
          <a:p>
            <a:r>
              <a:rPr lang="en-US" dirty="0" smtClean="0"/>
              <a:t>Deploying security in a dual stack environment</a:t>
            </a:r>
          </a:p>
          <a:p>
            <a:r>
              <a:rPr lang="en-US" dirty="0" smtClean="0"/>
              <a:t>Deciding what to do about tunnels</a:t>
            </a:r>
          </a:p>
          <a:p>
            <a:r>
              <a:rPr lang="en-US" dirty="0" smtClean="0"/>
              <a:t>Training and vendor support now, before the issue is critical</a:t>
            </a:r>
          </a:p>
          <a:p>
            <a:endParaRPr lang="en-US" dirty="0" smtClean="0"/>
          </a:p>
          <a:p>
            <a:endParaRPr lang="en-US" dirty="0" smtClean="0"/>
          </a:p>
        </p:txBody>
      </p:sp>
    </p:spTree>
    <p:extLst>
      <p:ext uri="{BB962C8B-B14F-4D97-AF65-F5344CB8AC3E}">
        <p14:creationId xmlns:p14="http://schemas.microsoft.com/office/powerpoint/2010/main" val="279794911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IPv6</a:t>
            </a:r>
            <a:r>
              <a:rPr lang="en-US" dirty="0"/>
              <a:t>-related technical issues </a:t>
            </a:r>
            <a:r>
              <a:rPr lang="en-US" dirty="0" smtClean="0"/>
              <a:t>… (cont.)</a:t>
            </a:r>
            <a:endParaRPr lang="en-US" dirty="0"/>
          </a:p>
        </p:txBody>
      </p:sp>
      <p:sp>
        <p:nvSpPr>
          <p:cNvPr id="3" name="Content Placeholder 2"/>
          <p:cNvSpPr>
            <a:spLocks noGrp="1"/>
          </p:cNvSpPr>
          <p:nvPr>
            <p:ph idx="1"/>
          </p:nvPr>
        </p:nvSpPr>
        <p:spPr/>
        <p:txBody>
          <a:bodyPr/>
          <a:lstStyle/>
          <a:p>
            <a:r>
              <a:rPr lang="en-US" dirty="0"/>
              <a:t>What traffic and miss-use are we missing on our networks while we don’t have a production IPv6 system and </a:t>
            </a:r>
            <a:r>
              <a:rPr lang="en-US" dirty="0" err="1" smtClean="0"/>
              <a:t>lan</a:t>
            </a:r>
            <a:endParaRPr lang="en-US" dirty="0" smtClean="0"/>
          </a:p>
          <a:p>
            <a:r>
              <a:rPr lang="en-US" dirty="0" smtClean="0"/>
              <a:t>Managing a new, second network with same limited resources – like the IPX, </a:t>
            </a:r>
            <a:r>
              <a:rPr lang="en-US" dirty="0" err="1" smtClean="0"/>
              <a:t>Appletalk</a:t>
            </a:r>
            <a:r>
              <a:rPr lang="en-US" dirty="0" smtClean="0"/>
              <a:t> days</a:t>
            </a:r>
          </a:p>
          <a:p>
            <a:r>
              <a:rPr lang="en-US" dirty="0" smtClean="0"/>
              <a:t>Making the 2 networks integrate seamlessly for the end-user</a:t>
            </a:r>
            <a:endParaRPr lang="en-US" dirty="0"/>
          </a:p>
        </p:txBody>
      </p:sp>
    </p:spTree>
    <p:extLst>
      <p:ext uri="{BB962C8B-B14F-4D97-AF65-F5344CB8AC3E}">
        <p14:creationId xmlns:p14="http://schemas.microsoft.com/office/powerpoint/2010/main" val="91383739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IPv6 address space from ARIN?</a:t>
            </a:r>
            <a:endParaRPr lang="en-US" dirty="0"/>
          </a:p>
        </p:txBody>
      </p:sp>
      <p:sp>
        <p:nvSpPr>
          <p:cNvPr id="3" name="Content Placeholder 2"/>
          <p:cNvSpPr>
            <a:spLocks noGrp="1"/>
          </p:cNvSpPr>
          <p:nvPr>
            <p:ph idx="1"/>
          </p:nvPr>
        </p:nvSpPr>
        <p:spPr/>
        <p:txBody>
          <a:bodyPr/>
          <a:lstStyle/>
          <a:p>
            <a:r>
              <a:rPr lang="en-US" dirty="0" smtClean="0"/>
              <a:t>Yes, obtained a /48 on March 18</a:t>
            </a:r>
            <a:r>
              <a:rPr lang="en-US" baseline="30000" dirty="0" smtClean="0"/>
              <a:t>th</a:t>
            </a:r>
            <a:r>
              <a:rPr lang="en-US" dirty="0" smtClean="0"/>
              <a:t> , 2011</a:t>
            </a:r>
          </a:p>
          <a:p>
            <a:r>
              <a:rPr lang="en-US" dirty="0" smtClean="0"/>
              <a:t>2620:dd::0/48</a:t>
            </a:r>
          </a:p>
          <a:p>
            <a:r>
              <a:rPr lang="en-US" dirty="0" smtClean="0"/>
              <a:t>Georgian already had 5 class C IPv4 blocks and our own ASN.</a:t>
            </a:r>
          </a:p>
        </p:txBody>
      </p:sp>
    </p:spTree>
    <p:extLst>
      <p:ext uri="{BB962C8B-B14F-4D97-AF65-F5344CB8AC3E}">
        <p14:creationId xmlns:p14="http://schemas.microsoft.com/office/powerpoint/2010/main" val="4476663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t>
            </a:r>
            <a:r>
              <a:rPr lang="en-US" dirty="0" smtClean="0"/>
              <a:t>ork done to-date? </a:t>
            </a:r>
            <a:r>
              <a:rPr lang="en-US" dirty="0"/>
              <a:t>I</a:t>
            </a:r>
            <a:r>
              <a:rPr lang="en-US" dirty="0" smtClean="0"/>
              <a:t>ssues still outstanding?</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Completed so far :</a:t>
            </a:r>
          </a:p>
          <a:p>
            <a:pPr marL="514350" indent="-514350">
              <a:buAutoNum type="arabicPeriod"/>
            </a:pPr>
            <a:r>
              <a:rPr lang="en-US" dirty="0" smtClean="0"/>
              <a:t>IPv6 enabled at edge router with connection to ISP – ORION</a:t>
            </a:r>
          </a:p>
          <a:p>
            <a:pPr marL="514350" indent="-514350">
              <a:buAutoNum type="arabicPeriod"/>
            </a:pPr>
            <a:r>
              <a:rPr lang="en-US" dirty="0" smtClean="0"/>
              <a:t>Name server dual stacked and has IPv6 enabled</a:t>
            </a:r>
          </a:p>
          <a:p>
            <a:pPr marL="514350" indent="-514350">
              <a:buFont typeface="Arial"/>
              <a:buAutoNum type="arabicPeriod"/>
            </a:pPr>
            <a:r>
              <a:rPr lang="en-US" dirty="0" smtClean="0"/>
              <a:t>IPv6 </a:t>
            </a:r>
            <a:r>
              <a:rPr lang="en-US" dirty="0"/>
              <a:t>only host, </a:t>
            </a:r>
            <a:r>
              <a:rPr lang="en-US" dirty="0">
                <a:hlinkClick r:id="rId2"/>
              </a:rPr>
              <a:t>http://ipv6.georgianc.on.ca/</a:t>
            </a:r>
            <a:r>
              <a:rPr lang="en-US" dirty="0"/>
              <a:t> is set up </a:t>
            </a:r>
          </a:p>
          <a:p>
            <a:pPr marL="514350" indent="-514350">
              <a:buAutoNum type="arabicPeriod"/>
            </a:pPr>
            <a:endParaRPr lang="en-US" dirty="0"/>
          </a:p>
        </p:txBody>
      </p:sp>
    </p:spTree>
    <p:extLst>
      <p:ext uri="{BB962C8B-B14F-4D97-AF65-F5344CB8AC3E}">
        <p14:creationId xmlns:p14="http://schemas.microsoft.com/office/powerpoint/2010/main" val="20452213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Why IP version 6?</a:t>
            </a:r>
            <a:endParaRPr lang="en-CA" dirty="0"/>
          </a:p>
        </p:txBody>
      </p:sp>
      <p:sp>
        <p:nvSpPr>
          <p:cNvPr id="3" name="Content Placeholder 2"/>
          <p:cNvSpPr>
            <a:spLocks noGrp="1"/>
          </p:cNvSpPr>
          <p:nvPr>
            <p:ph idx="1"/>
          </p:nvPr>
        </p:nvSpPr>
        <p:spPr/>
        <p:txBody>
          <a:bodyPr>
            <a:normAutofit/>
          </a:bodyPr>
          <a:lstStyle/>
          <a:p>
            <a:r>
              <a:rPr lang="en-CA" dirty="0" smtClean="0"/>
              <a:t>Imminent exhaustion of public IPv4 address space vs. continuing growth in demand for addresses…</a:t>
            </a:r>
            <a:r>
              <a:rPr lang="en-CA" dirty="0"/>
              <a:t> l</a:t>
            </a:r>
            <a:r>
              <a:rPr lang="en-CA" dirty="0" smtClean="0"/>
              <a:t>imits to growth of the IPv4 Internet (IANA IPv4 exhausted Feb. 2011)</a:t>
            </a:r>
          </a:p>
          <a:p>
            <a:r>
              <a:rPr lang="en-CA" dirty="0" smtClean="0"/>
              <a:t>Services, content, users which have on IPv6</a:t>
            </a:r>
          </a:p>
          <a:p>
            <a:r>
              <a:rPr lang="en-CA" dirty="0" smtClean="0"/>
              <a:t>NAT impacts on end-to-end connectivity</a:t>
            </a:r>
          </a:p>
          <a:p>
            <a:r>
              <a:rPr lang="en-CA" dirty="0" smtClean="0"/>
              <a:t>IPv4 address space arbitrage</a:t>
            </a:r>
          </a:p>
          <a:p>
            <a:r>
              <a:rPr lang="en-CA" dirty="0" smtClean="0"/>
              <a:t>IPv4 hijacking .</a:t>
            </a:r>
          </a:p>
          <a:p>
            <a:endParaRPr lang="en-CA" dirty="0" smtClean="0"/>
          </a:p>
          <a:p>
            <a:endParaRPr lang="en-CA" dirty="0" smtClean="0"/>
          </a:p>
        </p:txBody>
      </p:sp>
    </p:spTree>
    <p:extLst>
      <p:ext uri="{BB962C8B-B14F-4D97-AF65-F5344CB8AC3E}">
        <p14:creationId xmlns:p14="http://schemas.microsoft.com/office/powerpoint/2010/main" val="1598801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 done to-date? Issues still outstanding</a:t>
            </a:r>
            <a:r>
              <a:rPr lang="en-US" dirty="0" smtClean="0"/>
              <a:t>? (Cont’d)</a:t>
            </a:r>
            <a:endParaRPr lang="en-US" dirty="0"/>
          </a:p>
        </p:txBody>
      </p:sp>
      <p:sp>
        <p:nvSpPr>
          <p:cNvPr id="3" name="Content Placeholder 2"/>
          <p:cNvSpPr>
            <a:spLocks noGrp="1"/>
          </p:cNvSpPr>
          <p:nvPr>
            <p:ph idx="1"/>
          </p:nvPr>
        </p:nvSpPr>
        <p:spPr/>
        <p:txBody>
          <a:bodyPr/>
          <a:lstStyle/>
          <a:p>
            <a:pPr marL="0" indent="0">
              <a:buNone/>
            </a:pPr>
            <a:r>
              <a:rPr lang="en-US" dirty="0" smtClean="0"/>
              <a:t>4. Main web server, </a:t>
            </a:r>
            <a:r>
              <a:rPr lang="en-US" dirty="0" smtClean="0">
                <a:hlinkClick r:id="rId2"/>
              </a:rPr>
              <a:t>http://www.georgianc.on.ca/</a:t>
            </a:r>
            <a:r>
              <a:rPr lang="en-US" dirty="0" smtClean="0"/>
              <a:t> is dual stacked</a:t>
            </a:r>
          </a:p>
          <a:p>
            <a:pPr marL="0" indent="0">
              <a:buNone/>
            </a:pPr>
            <a:endParaRPr lang="en-US" dirty="0"/>
          </a:p>
          <a:p>
            <a:pPr marL="0" indent="0">
              <a:buNone/>
            </a:pPr>
            <a:r>
              <a:rPr lang="en-US" dirty="0" smtClean="0"/>
              <a:t>Outstanding:</a:t>
            </a:r>
          </a:p>
          <a:p>
            <a:pPr marL="514350" indent="-514350">
              <a:buAutoNum type="arabicPeriod"/>
            </a:pPr>
            <a:r>
              <a:rPr lang="en-US" dirty="0" smtClean="0"/>
              <a:t>Production addressing scheme</a:t>
            </a:r>
          </a:p>
          <a:p>
            <a:pPr marL="514350" indent="-514350">
              <a:buAutoNum type="arabicPeriod"/>
            </a:pPr>
            <a:r>
              <a:rPr lang="en-US" dirty="0" smtClean="0"/>
              <a:t>IPv6 capability review in our firewalls and tool sets </a:t>
            </a:r>
            <a:endParaRPr lang="en-US" dirty="0"/>
          </a:p>
        </p:txBody>
      </p:sp>
    </p:spTree>
    <p:extLst>
      <p:ext uri="{BB962C8B-B14F-4D97-AF65-F5344CB8AC3E}">
        <p14:creationId xmlns:p14="http://schemas.microsoft.com/office/powerpoint/2010/main" val="80171718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Georgian has an active IPv6 Internet connection!</a:t>
            </a:r>
          </a:p>
          <a:p>
            <a:r>
              <a:rPr lang="en-US" dirty="0" smtClean="0"/>
              <a:t>We are learning and trying to share our IPv6 knowledge inside our institute, and within our community</a:t>
            </a:r>
          </a:p>
          <a:p>
            <a:r>
              <a:rPr lang="en-US" dirty="0" smtClean="0"/>
              <a:t>We are learning – I’m hearing a few “I didn’t know ….” </a:t>
            </a:r>
          </a:p>
          <a:p>
            <a:r>
              <a:rPr lang="en-US" dirty="0" smtClean="0"/>
              <a:t>We are discussing this with colleagues</a:t>
            </a:r>
          </a:p>
          <a:p>
            <a:r>
              <a:rPr lang="en-US" dirty="0" smtClean="0"/>
              <a:t>Our IPv6 environment is changing </a:t>
            </a:r>
          </a:p>
          <a:p>
            <a:r>
              <a:rPr lang="en-US" dirty="0" smtClean="0"/>
              <a:t>It’s good, we</a:t>
            </a:r>
            <a:r>
              <a:rPr lang="fr-FR" dirty="0" smtClean="0"/>
              <a:t>’</a:t>
            </a:r>
            <a:r>
              <a:rPr lang="en-US" dirty="0" err="1" smtClean="0"/>
              <a:t>ve</a:t>
            </a:r>
            <a:r>
              <a:rPr lang="en-US" dirty="0" smtClean="0"/>
              <a:t> started early.</a:t>
            </a:r>
            <a:endParaRPr lang="en-US" dirty="0"/>
          </a:p>
        </p:txBody>
      </p:sp>
    </p:spTree>
    <p:extLst>
      <p:ext uri="{BB962C8B-B14F-4D97-AF65-F5344CB8AC3E}">
        <p14:creationId xmlns:p14="http://schemas.microsoft.com/office/powerpoint/2010/main" val="113905970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ACORN-NS</a:t>
            </a:r>
            <a:endParaRPr lang="en-US" dirty="0"/>
          </a:p>
        </p:txBody>
      </p:sp>
    </p:spTree>
    <p:extLst>
      <p:ext uri="{BB962C8B-B14F-4D97-AF65-F5344CB8AC3E}">
        <p14:creationId xmlns:p14="http://schemas.microsoft.com/office/powerpoint/2010/main" val="70367014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Why We Have to Get On With This</a:t>
            </a:r>
            <a:endParaRPr lang="en-US" dirty="0"/>
          </a:p>
        </p:txBody>
      </p:sp>
      <p:sp>
        <p:nvSpPr>
          <p:cNvPr id="4" name="Content Placeholder 3"/>
          <p:cNvSpPr>
            <a:spLocks noGrp="1"/>
          </p:cNvSpPr>
          <p:nvPr>
            <p:ph idx="1"/>
          </p:nvPr>
        </p:nvSpPr>
        <p:spPr/>
        <p:txBody>
          <a:bodyPr/>
          <a:lstStyle/>
          <a:p>
            <a:r>
              <a:rPr lang="en-US" dirty="0" smtClean="0"/>
              <a:t>Our clients are using IPv6 whether we know it or not</a:t>
            </a:r>
          </a:p>
          <a:p>
            <a:pPr lvl="1"/>
            <a:r>
              <a:rPr lang="en-US" dirty="0" smtClean="0"/>
              <a:t>Personal stats from home show 10%-20% IPv6</a:t>
            </a:r>
          </a:p>
          <a:p>
            <a:pPr lvl="1"/>
            <a:r>
              <a:rPr lang="en-US" dirty="0" smtClean="0"/>
              <a:t>Windows 7 and</a:t>
            </a:r>
            <a:r>
              <a:rPr lang="en-US" baseline="0" dirty="0" smtClean="0"/>
              <a:t> others use automatic tunnels if we don’t provide native v6</a:t>
            </a:r>
          </a:p>
          <a:p>
            <a:pPr lvl="2"/>
            <a:r>
              <a:rPr lang="en-US" dirty="0" smtClean="0"/>
              <a:t>“Hidden” performance issues (but not hidden from the end user)</a:t>
            </a:r>
          </a:p>
          <a:p>
            <a:pPr lvl="2"/>
            <a:r>
              <a:rPr lang="en-US" dirty="0" smtClean="0"/>
              <a:t>How much are tunnels used?</a:t>
            </a:r>
          </a:p>
          <a:p>
            <a:pPr lvl="1"/>
            <a:endParaRPr lang="en-US" dirty="0" smtClean="0"/>
          </a:p>
        </p:txBody>
      </p:sp>
    </p:spTree>
    <p:extLst>
      <p:ext uri="{BB962C8B-B14F-4D97-AF65-F5344CB8AC3E}">
        <p14:creationId xmlns:p14="http://schemas.microsoft.com/office/powerpoint/2010/main" val="19817934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CA" dirty="0" smtClean="0"/>
              <a:t>6to4 from ACORN-NS</a:t>
            </a:r>
            <a:br>
              <a:rPr lang="en-CA" dirty="0" smtClean="0"/>
            </a:br>
            <a:r>
              <a:rPr lang="en-CA" sz="2800" dirty="0" smtClean="0"/>
              <a:t> March 2011 (thanks OTTIX and William </a:t>
            </a:r>
            <a:r>
              <a:rPr lang="en-CA" sz="2800" dirty="0" err="1" smtClean="0"/>
              <a:t>Maton</a:t>
            </a:r>
            <a:r>
              <a:rPr lang="en-CA" sz="2800" dirty="0" smtClean="0"/>
              <a:t>)</a:t>
            </a:r>
            <a:endParaRPr lang="en-CA" sz="3100" dirty="0" smtClean="0"/>
          </a:p>
          <a:p>
            <a:pPr lvl="1"/>
            <a:endParaRPr lang="en-US" dirty="0" smtClean="0"/>
          </a:p>
        </p:txBody>
      </p:sp>
      <p:graphicFrame>
        <p:nvGraphicFramePr>
          <p:cNvPr id="7" name="Chart 6"/>
          <p:cNvGraphicFramePr/>
          <p:nvPr/>
        </p:nvGraphicFramePr>
        <p:xfrm>
          <a:off x="323528" y="1628800"/>
          <a:ext cx="8424936" cy="4752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603851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CA" dirty="0" smtClean="0"/>
              <a:t>How we would like it to be</a:t>
            </a:r>
            <a:endParaRPr lang="en-CA" dirty="0"/>
          </a:p>
        </p:txBody>
      </p:sp>
      <p:pic>
        <p:nvPicPr>
          <p:cNvPr id="5" name="Content Placeholder 3"/>
          <p:cNvPicPr>
            <a:picLocks/>
          </p:cNvPicPr>
          <p:nvPr/>
        </p:nvPicPr>
        <p:blipFill>
          <a:blip r:embed="rId2" cstate="print"/>
          <a:srcRect/>
          <a:stretch>
            <a:fillRect/>
          </a:stretch>
        </p:blipFill>
        <p:spPr bwMode="auto">
          <a:xfrm>
            <a:off x="1187624" y="3212976"/>
            <a:ext cx="5943600" cy="1333500"/>
          </a:xfrm>
          <a:prstGeom prst="rect">
            <a:avLst/>
          </a:prstGeom>
          <a:noFill/>
          <a:ln w="9525">
            <a:noFill/>
            <a:miter lim="800000"/>
            <a:headEnd/>
            <a:tailEnd/>
          </a:ln>
        </p:spPr>
      </p:pic>
    </p:spTree>
    <p:extLst>
      <p:ext uri="{BB962C8B-B14F-4D97-AF65-F5344CB8AC3E}">
        <p14:creationId xmlns:p14="http://schemas.microsoft.com/office/powerpoint/2010/main" val="274720019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it really is</a:t>
            </a:r>
            <a:endParaRPr lang="en-CA" dirty="0"/>
          </a:p>
        </p:txBody>
      </p:sp>
      <p:pic>
        <p:nvPicPr>
          <p:cNvPr id="3" name="Picture 2"/>
          <p:cNvPicPr>
            <a:picLocks noChangeAspect="1" noChangeArrowheads="1"/>
          </p:cNvPicPr>
          <p:nvPr/>
        </p:nvPicPr>
        <p:blipFill>
          <a:blip r:embed="rId2" cstate="print"/>
          <a:srcRect/>
          <a:stretch>
            <a:fillRect/>
          </a:stretch>
        </p:blipFill>
        <p:spPr bwMode="auto">
          <a:xfrm>
            <a:off x="755576" y="1939407"/>
            <a:ext cx="7964824" cy="4441921"/>
          </a:xfrm>
          <a:prstGeom prst="rect">
            <a:avLst/>
          </a:prstGeom>
          <a:noFill/>
          <a:ln w="9525">
            <a:noFill/>
            <a:miter lim="800000"/>
            <a:headEnd/>
            <a:tailEnd/>
          </a:ln>
          <a:effectLst/>
        </p:spPr>
      </p:pic>
    </p:spTree>
    <p:extLst>
      <p:ext uri="{BB962C8B-B14F-4D97-AF65-F5344CB8AC3E}">
        <p14:creationId xmlns:p14="http://schemas.microsoft.com/office/powerpoint/2010/main" val="3221493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IPv6 is not IPv4</a:t>
            </a:r>
            <a:endParaRPr lang="en-CA" dirty="0"/>
          </a:p>
        </p:txBody>
      </p:sp>
      <p:sp>
        <p:nvSpPr>
          <p:cNvPr id="3" name="Content Placeholder 2"/>
          <p:cNvSpPr>
            <a:spLocks noGrp="1"/>
          </p:cNvSpPr>
          <p:nvPr>
            <p:ph idx="1"/>
          </p:nvPr>
        </p:nvSpPr>
        <p:spPr/>
        <p:txBody>
          <a:bodyPr>
            <a:normAutofit lnSpcReduction="10000"/>
          </a:bodyPr>
          <a:lstStyle/>
          <a:p>
            <a:r>
              <a:rPr lang="en-CA" dirty="0" smtClean="0"/>
              <a:t>It’s not just about laptops &amp; servers</a:t>
            </a:r>
          </a:p>
          <a:p>
            <a:pPr lvl="1"/>
            <a:r>
              <a:rPr lang="en-CA" dirty="0" smtClean="0"/>
              <a:t>Over 500M </a:t>
            </a:r>
            <a:r>
              <a:rPr lang="en-CA" dirty="0" err="1" smtClean="0"/>
              <a:t>cellphones</a:t>
            </a:r>
            <a:r>
              <a:rPr lang="en-CA" dirty="0" smtClean="0"/>
              <a:t> manufactured each year</a:t>
            </a:r>
          </a:p>
          <a:p>
            <a:r>
              <a:rPr lang="en-CA" dirty="0" smtClean="0"/>
              <a:t>We shouldn’t try to blindly duplicate old practices</a:t>
            </a:r>
          </a:p>
          <a:p>
            <a:pPr lvl="1"/>
            <a:r>
              <a:rPr lang="en-CA" dirty="0" smtClean="0"/>
              <a:t>RFC4941 randomized addresses in Windows means we can’t force assignments -- forensics must switch from DHCP database to logs</a:t>
            </a:r>
          </a:p>
          <a:p>
            <a:pPr lvl="1"/>
            <a:r>
              <a:rPr lang="en-CA" dirty="0" smtClean="0"/>
              <a:t>Does everyone really have to be in DHCP?</a:t>
            </a:r>
          </a:p>
          <a:p>
            <a:pPr lvl="1"/>
            <a:r>
              <a:rPr lang="en-CA" dirty="0" smtClean="0"/>
              <a:t>Forget NAT and its illusion of security</a:t>
            </a:r>
            <a:endParaRPr lang="en-CA" dirty="0"/>
          </a:p>
        </p:txBody>
      </p:sp>
    </p:spTree>
    <p:extLst>
      <p:ext uri="{BB962C8B-B14F-4D97-AF65-F5344CB8AC3E}">
        <p14:creationId xmlns:p14="http://schemas.microsoft.com/office/powerpoint/2010/main" val="296671480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How we as an ORAN can help</a:t>
            </a:r>
            <a:endParaRPr lang="en-CA" dirty="0"/>
          </a:p>
        </p:txBody>
      </p:sp>
      <p:sp>
        <p:nvSpPr>
          <p:cNvPr id="3" name="Content Placeholder 2"/>
          <p:cNvSpPr>
            <a:spLocks noGrp="1"/>
          </p:cNvSpPr>
          <p:nvPr>
            <p:ph idx="1"/>
          </p:nvPr>
        </p:nvSpPr>
        <p:spPr/>
        <p:txBody>
          <a:bodyPr/>
          <a:lstStyle/>
          <a:p>
            <a:r>
              <a:rPr lang="en-CA" dirty="0" smtClean="0"/>
              <a:t>Get our own house in order – fully functional </a:t>
            </a:r>
            <a:r>
              <a:rPr lang="en-CA" dirty="0" err="1" smtClean="0"/>
              <a:t>Gigapop</a:t>
            </a:r>
            <a:r>
              <a:rPr lang="en-CA" dirty="0" smtClean="0"/>
              <a:t> and services</a:t>
            </a:r>
          </a:p>
          <a:p>
            <a:r>
              <a:rPr lang="en-CA" dirty="0" smtClean="0"/>
              <a:t>Training for ORAN and client support staff</a:t>
            </a:r>
          </a:p>
          <a:p>
            <a:r>
              <a:rPr lang="en-CA" dirty="0" smtClean="0"/>
              <a:t>Awareness of issues so implementation can get the proper priority</a:t>
            </a:r>
          </a:p>
          <a:p>
            <a:r>
              <a:rPr lang="en-CA" dirty="0" smtClean="0"/>
              <a:t>Assistance during implementation</a:t>
            </a:r>
          </a:p>
          <a:p>
            <a:r>
              <a:rPr lang="en-CA" dirty="0" smtClean="0"/>
              <a:t>Local 6to4 relay during transition</a:t>
            </a:r>
            <a:endParaRPr lang="en-CA" dirty="0"/>
          </a:p>
        </p:txBody>
      </p:sp>
    </p:spTree>
    <p:extLst>
      <p:ext uri="{BB962C8B-B14F-4D97-AF65-F5344CB8AC3E}">
        <p14:creationId xmlns:p14="http://schemas.microsoft.com/office/powerpoint/2010/main" val="2901321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Hard &amp; Easy</a:t>
            </a:r>
            <a:endParaRPr lang="en-CA" dirty="0"/>
          </a:p>
        </p:txBody>
      </p:sp>
      <p:sp>
        <p:nvSpPr>
          <p:cNvPr id="4" name="Content Placeholder 3"/>
          <p:cNvSpPr>
            <a:spLocks noGrp="1"/>
          </p:cNvSpPr>
          <p:nvPr>
            <p:ph idx="1"/>
          </p:nvPr>
        </p:nvSpPr>
        <p:spPr/>
        <p:txBody>
          <a:bodyPr/>
          <a:lstStyle/>
          <a:p>
            <a:r>
              <a:rPr lang="en-CA" dirty="0" smtClean="0"/>
              <a:t>Easy parts</a:t>
            </a:r>
          </a:p>
          <a:p>
            <a:pPr lvl="1"/>
            <a:r>
              <a:rPr lang="en-CA" dirty="0" smtClean="0"/>
              <a:t>Routing</a:t>
            </a:r>
          </a:p>
          <a:p>
            <a:pPr lvl="1"/>
            <a:r>
              <a:rPr lang="en-CA" dirty="0" smtClean="0"/>
              <a:t>Standard services (web, email, </a:t>
            </a:r>
            <a:r>
              <a:rPr lang="en-CA" dirty="0" err="1" smtClean="0"/>
              <a:t>ntp</a:t>
            </a:r>
            <a:r>
              <a:rPr lang="en-CA" dirty="0" smtClean="0"/>
              <a:t>, </a:t>
            </a:r>
            <a:r>
              <a:rPr lang="en-CA" smtClean="0"/>
              <a:t>DNS, etc</a:t>
            </a:r>
            <a:r>
              <a:rPr lang="en-CA" dirty="0" smtClean="0"/>
              <a:t>)</a:t>
            </a:r>
          </a:p>
          <a:p>
            <a:r>
              <a:rPr lang="en-CA" dirty="0" smtClean="0"/>
              <a:t>Hard parts</a:t>
            </a:r>
          </a:p>
          <a:p>
            <a:pPr lvl="1"/>
            <a:r>
              <a:rPr lang="en-CA" dirty="0" smtClean="0"/>
              <a:t>People</a:t>
            </a:r>
            <a:endParaRPr lang="en-CA" dirty="0"/>
          </a:p>
        </p:txBody>
      </p:sp>
    </p:spTree>
    <p:extLst>
      <p:ext uri="{BB962C8B-B14F-4D97-AF65-F5344CB8AC3E}">
        <p14:creationId xmlns:p14="http://schemas.microsoft.com/office/powerpoint/2010/main" val="17376489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holding us back?</a:t>
            </a:r>
            <a:endParaRPr lang="en-CA" dirty="0"/>
          </a:p>
        </p:txBody>
      </p:sp>
      <p:sp>
        <p:nvSpPr>
          <p:cNvPr id="3" name="Content Placeholder 2"/>
          <p:cNvSpPr>
            <a:spLocks noGrp="1"/>
          </p:cNvSpPr>
          <p:nvPr>
            <p:ph sz="half" idx="1"/>
          </p:nvPr>
        </p:nvSpPr>
        <p:spPr/>
        <p:txBody>
          <a:bodyPr>
            <a:normAutofit lnSpcReduction="10000"/>
          </a:bodyPr>
          <a:lstStyle/>
          <a:p>
            <a:r>
              <a:rPr lang="en-CA" dirty="0" smtClean="0"/>
              <a:t>Infrastructure readiness</a:t>
            </a:r>
          </a:p>
          <a:p>
            <a:pPr lvl="1"/>
            <a:r>
              <a:rPr lang="en-CA" dirty="0" smtClean="0"/>
              <a:t>network routers</a:t>
            </a:r>
          </a:p>
          <a:p>
            <a:pPr lvl="1"/>
            <a:r>
              <a:rPr lang="en-CA" dirty="0" smtClean="0"/>
              <a:t>access network switches (1</a:t>
            </a:r>
            <a:r>
              <a:rPr lang="en-CA" baseline="30000" dirty="0" smtClean="0"/>
              <a:t>st</a:t>
            </a:r>
            <a:r>
              <a:rPr lang="en-CA" dirty="0" smtClean="0"/>
              <a:t> hop security)</a:t>
            </a:r>
          </a:p>
          <a:p>
            <a:pPr lvl="1"/>
            <a:r>
              <a:rPr lang="en-CA" dirty="0" err="1" smtClean="0"/>
              <a:t>WiFi</a:t>
            </a:r>
            <a:r>
              <a:rPr lang="en-CA" dirty="0" smtClean="0"/>
              <a:t> access networks</a:t>
            </a:r>
          </a:p>
          <a:p>
            <a:pPr lvl="1"/>
            <a:r>
              <a:rPr lang="en-CA" dirty="0" smtClean="0"/>
              <a:t>security monitoring and enforcement tools</a:t>
            </a:r>
          </a:p>
          <a:p>
            <a:pPr lvl="1"/>
            <a:r>
              <a:rPr lang="en-CA" dirty="0" smtClean="0"/>
              <a:t>network provisioning systems</a:t>
            </a:r>
          </a:p>
          <a:p>
            <a:pPr lvl="1"/>
            <a:r>
              <a:rPr lang="en-CA" dirty="0" smtClean="0"/>
              <a:t>network monitoring systems</a:t>
            </a:r>
          </a:p>
        </p:txBody>
      </p:sp>
      <p:sp>
        <p:nvSpPr>
          <p:cNvPr id="10" name="Content Placeholder 9"/>
          <p:cNvSpPr>
            <a:spLocks noGrp="1"/>
          </p:cNvSpPr>
          <p:nvPr>
            <p:ph sz="half" idx="2"/>
          </p:nvPr>
        </p:nvSpPr>
        <p:spPr/>
        <p:txBody>
          <a:bodyPr>
            <a:normAutofit lnSpcReduction="10000"/>
          </a:bodyPr>
          <a:lstStyle/>
          <a:p>
            <a:pPr lvl="1"/>
            <a:r>
              <a:rPr lang="en-CA" dirty="0" smtClean="0"/>
              <a:t>diagnostic tools</a:t>
            </a:r>
          </a:p>
          <a:p>
            <a:pPr lvl="1"/>
            <a:r>
              <a:rPr lang="en-CA" dirty="0" smtClean="0"/>
              <a:t>quality of IPv6 implementations .</a:t>
            </a:r>
          </a:p>
        </p:txBody>
      </p:sp>
    </p:spTree>
    <p:extLst>
      <p:ext uri="{BB962C8B-B14F-4D97-AF65-F5344CB8AC3E}">
        <p14:creationId xmlns:p14="http://schemas.microsoft.com/office/powerpoint/2010/main" val="19846289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York University</a:t>
            </a:r>
            <a:endParaRPr lang="en-CA" dirty="0"/>
          </a:p>
        </p:txBody>
      </p:sp>
    </p:spTree>
    <p:extLst>
      <p:ext uri="{BB962C8B-B14F-4D97-AF65-F5344CB8AC3E}">
        <p14:creationId xmlns:p14="http://schemas.microsoft.com/office/powerpoint/2010/main" val="23791845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CIO check</a:t>
            </a:r>
            <a:endParaRPr lang="en-CA" dirty="0"/>
          </a:p>
        </p:txBody>
      </p:sp>
      <p:sp>
        <p:nvSpPr>
          <p:cNvPr id="4" name="Content Placeholder 3"/>
          <p:cNvSpPr>
            <a:spLocks noGrp="1"/>
          </p:cNvSpPr>
          <p:nvPr>
            <p:ph idx="1"/>
          </p:nvPr>
        </p:nvSpPr>
        <p:spPr/>
        <p:txBody>
          <a:bodyPr/>
          <a:lstStyle/>
          <a:p>
            <a:r>
              <a:rPr lang="en-CA" dirty="0" smtClean="0"/>
              <a:t>No apparent end-user impacts to-date</a:t>
            </a:r>
          </a:p>
          <a:p>
            <a:r>
              <a:rPr lang="en-CA" dirty="0" smtClean="0"/>
              <a:t>Take IT resource-conscious approach</a:t>
            </a:r>
          </a:p>
          <a:p>
            <a:pPr lvl="1"/>
            <a:r>
              <a:rPr lang="en-CA" dirty="0" smtClean="0"/>
              <a:t>Capability survey</a:t>
            </a:r>
          </a:p>
          <a:p>
            <a:pPr lvl="1"/>
            <a:r>
              <a:rPr lang="en-CA" dirty="0" smtClean="0"/>
              <a:t>Gap analysis</a:t>
            </a:r>
          </a:p>
          <a:p>
            <a:pPr lvl="1"/>
            <a:r>
              <a:rPr lang="en-CA" dirty="0" smtClean="0"/>
              <a:t>Look for a business case</a:t>
            </a:r>
          </a:p>
          <a:p>
            <a:r>
              <a:rPr lang="en-CA" dirty="0" smtClean="0"/>
              <a:t>Assessment of IPv6 requirements/readiness is part of FY2011-12 IT work plan .</a:t>
            </a:r>
          </a:p>
        </p:txBody>
      </p:sp>
    </p:spTree>
    <p:extLst>
      <p:ext uri="{BB962C8B-B14F-4D97-AF65-F5344CB8AC3E}">
        <p14:creationId xmlns:p14="http://schemas.microsoft.com/office/powerpoint/2010/main" val="409264868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Drivers for IPv6</a:t>
            </a:r>
            <a:endParaRPr lang="en-CA" dirty="0"/>
          </a:p>
        </p:txBody>
      </p:sp>
      <p:sp>
        <p:nvSpPr>
          <p:cNvPr id="3" name="Content Placeholder 2"/>
          <p:cNvSpPr>
            <a:spLocks noGrp="1"/>
          </p:cNvSpPr>
          <p:nvPr>
            <p:ph idx="1"/>
          </p:nvPr>
        </p:nvSpPr>
        <p:spPr/>
        <p:txBody>
          <a:bodyPr/>
          <a:lstStyle/>
          <a:p>
            <a:r>
              <a:rPr lang="en-CA" dirty="0" smtClean="0"/>
              <a:t>Growth in IP address space consumption</a:t>
            </a:r>
          </a:p>
          <a:p>
            <a:pPr lvl="1"/>
            <a:r>
              <a:rPr lang="en-CA" dirty="0" smtClean="0"/>
              <a:t>Mostly due to WLAN growth (30% year-over-year growth of concurrent WLAN end-points)</a:t>
            </a:r>
          </a:p>
          <a:p>
            <a:r>
              <a:rPr lang="en-CA" dirty="0" smtClean="0"/>
              <a:t>NAT is not favoured</a:t>
            </a:r>
          </a:p>
          <a:p>
            <a:pPr lvl="1"/>
            <a:r>
              <a:rPr lang="en-CA" dirty="0" smtClean="0"/>
              <a:t>operationally troublesome for IT</a:t>
            </a:r>
          </a:p>
          <a:p>
            <a:pPr lvl="1"/>
            <a:r>
              <a:rPr lang="en-CA" dirty="0" smtClean="0"/>
              <a:t>interferes with some applications</a:t>
            </a:r>
          </a:p>
        </p:txBody>
      </p:sp>
    </p:spTree>
    <p:extLst>
      <p:ext uri="{BB962C8B-B14F-4D97-AF65-F5344CB8AC3E}">
        <p14:creationId xmlns:p14="http://schemas.microsoft.com/office/powerpoint/2010/main" val="2159282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IT infrastructure check</a:t>
            </a:r>
            <a:endParaRPr lang="en-CA" dirty="0"/>
          </a:p>
        </p:txBody>
      </p:sp>
      <p:sp>
        <p:nvSpPr>
          <p:cNvPr id="3" name="Content Placeholder 2"/>
          <p:cNvSpPr>
            <a:spLocks noGrp="1"/>
          </p:cNvSpPr>
          <p:nvPr>
            <p:ph idx="1"/>
          </p:nvPr>
        </p:nvSpPr>
        <p:spPr/>
        <p:txBody>
          <a:bodyPr/>
          <a:lstStyle/>
          <a:p>
            <a:pPr>
              <a:spcBef>
                <a:spcPts val="168"/>
              </a:spcBef>
            </a:pPr>
            <a:r>
              <a:rPr lang="en-CA" dirty="0" smtClean="0"/>
              <a:t>Require IPv6 support in network-related technology acquisitions since 2008</a:t>
            </a:r>
          </a:p>
          <a:p>
            <a:pPr lvl="1">
              <a:spcBef>
                <a:spcPts val="168"/>
              </a:spcBef>
            </a:pPr>
            <a:r>
              <a:rPr lang="en-CA" dirty="0" smtClean="0"/>
              <a:t>Router, Access Switch, FW, IPS, IPAM, WLAN</a:t>
            </a:r>
          </a:p>
          <a:p>
            <a:pPr>
              <a:spcBef>
                <a:spcPts val="168"/>
              </a:spcBef>
            </a:pPr>
            <a:r>
              <a:rPr lang="en-CA" dirty="0" smtClean="0"/>
              <a:t>Tracking IPv6 enabled applications and technologies</a:t>
            </a:r>
          </a:p>
          <a:p>
            <a:pPr lvl="1">
              <a:spcBef>
                <a:spcPts val="168"/>
              </a:spcBef>
            </a:pPr>
            <a:r>
              <a:rPr lang="en-CA" dirty="0" smtClean="0"/>
              <a:t>Windows 7 </a:t>
            </a:r>
            <a:r>
              <a:rPr lang="en-CA" dirty="0" err="1" smtClean="0"/>
              <a:t>DirectAccess</a:t>
            </a:r>
            <a:r>
              <a:rPr lang="en-CA" dirty="0"/>
              <a:t> </a:t>
            </a:r>
            <a:r>
              <a:rPr lang="en-CA" dirty="0" smtClean="0"/>
              <a:t>.</a:t>
            </a:r>
          </a:p>
        </p:txBody>
      </p:sp>
    </p:spTree>
    <p:extLst>
      <p:ext uri="{BB962C8B-B14F-4D97-AF65-F5344CB8AC3E}">
        <p14:creationId xmlns:p14="http://schemas.microsoft.com/office/powerpoint/2010/main" val="176193364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Audience contributions</a:t>
            </a:r>
            <a:endParaRPr lang="en-CA" dirty="0"/>
          </a:p>
        </p:txBody>
      </p:sp>
      <p:sp>
        <p:nvSpPr>
          <p:cNvPr id="3" name="Content Placeholder 2"/>
          <p:cNvSpPr>
            <a:spLocks noGrp="1"/>
          </p:cNvSpPr>
          <p:nvPr>
            <p:ph idx="1"/>
          </p:nvPr>
        </p:nvSpPr>
        <p:spPr/>
        <p:txBody>
          <a:bodyPr/>
          <a:lstStyle/>
          <a:p>
            <a:r>
              <a:rPr lang="en-CA" dirty="0" smtClean="0"/>
              <a:t>What do you see as the most potent drivers for change in your organization?</a:t>
            </a:r>
          </a:p>
          <a:p>
            <a:r>
              <a:rPr lang="en-CA" dirty="0" smtClean="0"/>
              <a:t>What is your plan for IPv6 deployment?</a:t>
            </a:r>
          </a:p>
          <a:p>
            <a:r>
              <a:rPr lang="en-CA" dirty="0" smtClean="0"/>
              <a:t>What was the easiest thing to get right?</a:t>
            </a:r>
          </a:p>
          <a:p>
            <a:r>
              <a:rPr lang="en-CA" dirty="0" smtClean="0"/>
              <a:t>What was the hardest thing to get right? .</a:t>
            </a:r>
          </a:p>
          <a:p>
            <a:endParaRPr lang="en-CA" dirty="0"/>
          </a:p>
        </p:txBody>
      </p:sp>
    </p:spTree>
    <p:extLst>
      <p:ext uri="{BB962C8B-B14F-4D97-AF65-F5344CB8AC3E}">
        <p14:creationId xmlns:p14="http://schemas.microsoft.com/office/powerpoint/2010/main" val="55266373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Thank You!</a:t>
            </a:r>
            <a:endParaRPr lang="en-CA" dirty="0"/>
          </a:p>
        </p:txBody>
      </p:sp>
      <p:pic>
        <p:nvPicPr>
          <p:cNvPr id="2" name="Picture 1" descr="IPv6 TestFligh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1268760"/>
            <a:ext cx="2907118" cy="5184576"/>
          </a:xfrm>
          <a:prstGeom prst="rect">
            <a:avLst/>
          </a:prstGeom>
        </p:spPr>
      </p:pic>
    </p:spTree>
    <p:extLst>
      <p:ext uri="{BB962C8B-B14F-4D97-AF65-F5344CB8AC3E}">
        <p14:creationId xmlns:p14="http://schemas.microsoft.com/office/powerpoint/2010/main" val="27801080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holding us back?</a:t>
            </a:r>
          </a:p>
        </p:txBody>
      </p:sp>
      <p:sp>
        <p:nvSpPr>
          <p:cNvPr id="3" name="Content Placeholder 2"/>
          <p:cNvSpPr>
            <a:spLocks noGrp="1"/>
          </p:cNvSpPr>
          <p:nvPr>
            <p:ph idx="1"/>
          </p:nvPr>
        </p:nvSpPr>
        <p:spPr/>
        <p:txBody>
          <a:bodyPr/>
          <a:lstStyle/>
          <a:p>
            <a:r>
              <a:rPr lang="en-CA" dirty="0" smtClean="0"/>
              <a:t>Decisions on standards and policies</a:t>
            </a:r>
          </a:p>
          <a:p>
            <a:pPr lvl="1"/>
            <a:r>
              <a:rPr lang="en-CA" dirty="0"/>
              <a:t>IPv6 address plan </a:t>
            </a:r>
            <a:r>
              <a:rPr lang="en-CA" dirty="0" smtClean="0"/>
              <a:t>development / management</a:t>
            </a:r>
            <a:endParaRPr lang="en-CA" dirty="0"/>
          </a:p>
          <a:p>
            <a:pPr lvl="1"/>
            <a:r>
              <a:rPr lang="en-CA" dirty="0" smtClean="0"/>
              <a:t>Selecting PI </a:t>
            </a:r>
            <a:r>
              <a:rPr lang="en-CA" dirty="0" err="1" smtClean="0"/>
              <a:t>vs</a:t>
            </a:r>
            <a:r>
              <a:rPr lang="en-CA" dirty="0" smtClean="0"/>
              <a:t> PD address space (fear of prefix re-numbering)</a:t>
            </a:r>
          </a:p>
          <a:p>
            <a:pPr lvl="1"/>
            <a:r>
              <a:rPr lang="en-CA" dirty="0" smtClean="0"/>
              <a:t>Privacy addresses vs. operational procedures</a:t>
            </a:r>
          </a:p>
          <a:p>
            <a:pPr lvl="1"/>
            <a:r>
              <a:rPr lang="en-CA" dirty="0" smtClean="0"/>
              <a:t>NAT64 </a:t>
            </a:r>
            <a:r>
              <a:rPr lang="en-CA" dirty="0" err="1" smtClean="0"/>
              <a:t>vs</a:t>
            </a:r>
            <a:r>
              <a:rPr lang="en-CA" dirty="0" smtClean="0"/>
              <a:t> dual-stack</a:t>
            </a:r>
          </a:p>
          <a:p>
            <a:pPr lvl="1"/>
            <a:r>
              <a:rPr lang="en-CA" dirty="0" smtClean="0"/>
              <a:t>Dynamic DNS registration</a:t>
            </a:r>
          </a:p>
          <a:p>
            <a:pPr lvl="1"/>
            <a:r>
              <a:rPr lang="en-CA" dirty="0" smtClean="0"/>
              <a:t>SLAAC </a:t>
            </a:r>
            <a:r>
              <a:rPr lang="en-CA" dirty="0" err="1" smtClean="0"/>
              <a:t>vs</a:t>
            </a:r>
            <a:r>
              <a:rPr lang="en-CA" dirty="0" smtClean="0"/>
              <a:t> DHCPv6  .</a:t>
            </a:r>
          </a:p>
        </p:txBody>
      </p:sp>
    </p:spTree>
    <p:extLst>
      <p:ext uri="{BB962C8B-B14F-4D97-AF65-F5344CB8AC3E}">
        <p14:creationId xmlns:p14="http://schemas.microsoft.com/office/powerpoint/2010/main" val="5633875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holding us back?</a:t>
            </a:r>
          </a:p>
        </p:txBody>
      </p:sp>
      <p:sp>
        <p:nvSpPr>
          <p:cNvPr id="3" name="Content Placeholder 2"/>
          <p:cNvSpPr>
            <a:spLocks noGrp="1"/>
          </p:cNvSpPr>
          <p:nvPr>
            <p:ph idx="1"/>
          </p:nvPr>
        </p:nvSpPr>
        <p:spPr/>
        <p:txBody>
          <a:bodyPr>
            <a:normAutofit/>
          </a:bodyPr>
          <a:lstStyle/>
          <a:p>
            <a:r>
              <a:rPr lang="en-CA" dirty="0" smtClean="0"/>
              <a:t>People and procedures</a:t>
            </a:r>
          </a:p>
          <a:p>
            <a:pPr lvl="1"/>
            <a:r>
              <a:rPr lang="en-CA" dirty="0" smtClean="0"/>
              <a:t>training of IT staff in basic technology (what does ‘normal’ look like now?)</a:t>
            </a:r>
          </a:p>
          <a:p>
            <a:pPr lvl="1"/>
            <a:r>
              <a:rPr lang="en-CA" dirty="0" smtClean="0"/>
              <a:t>provisioning procedures</a:t>
            </a:r>
          </a:p>
          <a:p>
            <a:pPr lvl="1"/>
            <a:r>
              <a:rPr lang="en-CA" dirty="0" smtClean="0"/>
              <a:t>diagnostic procedures in a dual-stack and/or NAT64 world?</a:t>
            </a:r>
            <a:endParaRPr lang="en-CA" dirty="0"/>
          </a:p>
          <a:p>
            <a:pPr lvl="1"/>
            <a:r>
              <a:rPr lang="en-CA" dirty="0" smtClean="0"/>
              <a:t>implementation-specific behaviours (pick your OS)</a:t>
            </a:r>
          </a:p>
          <a:p>
            <a:pPr lvl="1"/>
            <a:r>
              <a:rPr lang="en-CA" dirty="0" smtClean="0"/>
              <a:t>Inventory of applications.  Per-application testing and remediation  .</a:t>
            </a:r>
          </a:p>
        </p:txBody>
      </p:sp>
    </p:spTree>
    <p:extLst>
      <p:ext uri="{BB962C8B-B14F-4D97-AF65-F5344CB8AC3E}">
        <p14:creationId xmlns:p14="http://schemas.microsoft.com/office/powerpoint/2010/main" val="6380808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holding us back?</a:t>
            </a:r>
          </a:p>
        </p:txBody>
      </p:sp>
      <p:sp>
        <p:nvSpPr>
          <p:cNvPr id="3" name="Content Placeholder 2"/>
          <p:cNvSpPr>
            <a:spLocks noGrp="1"/>
          </p:cNvSpPr>
          <p:nvPr>
            <p:ph idx="1"/>
          </p:nvPr>
        </p:nvSpPr>
        <p:spPr/>
        <p:txBody>
          <a:bodyPr/>
          <a:lstStyle/>
          <a:p>
            <a:r>
              <a:rPr lang="en-CA" dirty="0" err="1" smtClean="0"/>
              <a:t>Infosec</a:t>
            </a:r>
            <a:r>
              <a:rPr lang="en-CA" dirty="0" smtClean="0"/>
              <a:t> policies and procedures</a:t>
            </a:r>
          </a:p>
          <a:p>
            <a:pPr lvl="1"/>
            <a:r>
              <a:rPr lang="en-CA" dirty="0" smtClean="0"/>
              <a:t>network and host security profiles</a:t>
            </a:r>
          </a:p>
          <a:p>
            <a:pPr lvl="1"/>
            <a:r>
              <a:rPr lang="en-CA" dirty="0" smtClean="0"/>
              <a:t>new attack vectors .</a:t>
            </a:r>
          </a:p>
        </p:txBody>
      </p:sp>
    </p:spTree>
    <p:extLst>
      <p:ext uri="{BB962C8B-B14F-4D97-AF65-F5344CB8AC3E}">
        <p14:creationId xmlns:p14="http://schemas.microsoft.com/office/powerpoint/2010/main" val="25133360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are you doing about it?</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How aware of IPv6 is your organisation as a present or future concern?</a:t>
            </a:r>
          </a:p>
          <a:p>
            <a:r>
              <a:rPr lang="en-CA" dirty="0" smtClean="0"/>
              <a:t>How is your organization approaching deployment of IPv6?</a:t>
            </a:r>
          </a:p>
          <a:p>
            <a:pPr lvl="1"/>
            <a:r>
              <a:rPr lang="en-CA" dirty="0" smtClean="0"/>
              <a:t>Y2K death-march?</a:t>
            </a:r>
          </a:p>
          <a:p>
            <a:pPr lvl="1"/>
            <a:r>
              <a:rPr lang="en-CA" dirty="0" smtClean="0"/>
              <a:t>Gradual implementation?</a:t>
            </a:r>
          </a:p>
          <a:p>
            <a:r>
              <a:rPr lang="en-CA" dirty="0" smtClean="0"/>
              <a:t>What do you see as the most potent drivers for IPv6 readiness in your organization?</a:t>
            </a:r>
          </a:p>
          <a:p>
            <a:r>
              <a:rPr lang="en-CA" dirty="0" smtClean="0"/>
              <a:t>What was the easiest thing to get right?</a:t>
            </a:r>
          </a:p>
          <a:p>
            <a:r>
              <a:rPr lang="en-CA" dirty="0" smtClean="0"/>
              <a:t>What was the hardest thing to get right? .</a:t>
            </a:r>
          </a:p>
        </p:txBody>
      </p:sp>
    </p:spTree>
    <p:extLst>
      <p:ext uri="{BB962C8B-B14F-4D97-AF65-F5344CB8AC3E}">
        <p14:creationId xmlns:p14="http://schemas.microsoft.com/office/powerpoint/2010/main" val="33509085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UBC</a:t>
            </a:r>
            <a:endParaRPr lang="en-US" dirty="0"/>
          </a:p>
        </p:txBody>
      </p:sp>
    </p:spTree>
    <p:extLst>
      <p:ext uri="{BB962C8B-B14F-4D97-AF65-F5344CB8AC3E}">
        <p14:creationId xmlns:p14="http://schemas.microsoft.com/office/powerpoint/2010/main" val="32288633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anheit2011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canheit2011 template.potx</Template>
  <TotalTime>2121</TotalTime>
  <Words>2175</Words>
  <Application>Microsoft Macintosh PowerPoint</Application>
  <PresentationFormat>On-screen Show (4:3)</PresentationFormat>
  <Paragraphs>336</Paragraphs>
  <Slides>45</Slides>
  <Notes>9</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canheit2011 template</vt:lpstr>
      <vt:lpstr>PowerPoint Presentation</vt:lpstr>
      <vt:lpstr>Introductions</vt:lpstr>
      <vt:lpstr>Why IP version 6?</vt:lpstr>
      <vt:lpstr>What is holding us back?</vt:lpstr>
      <vt:lpstr>What is holding us back?</vt:lpstr>
      <vt:lpstr>What is holding us back?</vt:lpstr>
      <vt:lpstr>What is holding us back?</vt:lpstr>
      <vt:lpstr>What are you doing about it?</vt:lpstr>
      <vt:lpstr>UBC</vt:lpstr>
      <vt:lpstr>IPv6 at BCNET  - Status</vt:lpstr>
      <vt:lpstr>IPv6 at BCNET  - Easy</vt:lpstr>
      <vt:lpstr>IPv6 at BCNET  - Challenges</vt:lpstr>
      <vt:lpstr>IPv6 at UBC – Status</vt:lpstr>
      <vt:lpstr>IPv6 at UBC – Challenges</vt:lpstr>
      <vt:lpstr>Conclusion</vt:lpstr>
      <vt:lpstr>University of Victoria</vt:lpstr>
      <vt:lpstr>University of Victoria</vt:lpstr>
      <vt:lpstr>Laurentian University</vt:lpstr>
      <vt:lpstr>IPv6 at Laurentian U.</vt:lpstr>
      <vt:lpstr>IPv6 at Laurentian U.</vt:lpstr>
      <vt:lpstr>IPv6 at Laurentian U.</vt:lpstr>
      <vt:lpstr>Georgian College</vt:lpstr>
      <vt:lpstr>Georgian College</vt:lpstr>
      <vt:lpstr>Status of IPv6 implementation?</vt:lpstr>
      <vt:lpstr>Who is sponsoring/driving IPv6?</vt:lpstr>
      <vt:lpstr>IPv6-related concerns?</vt:lpstr>
      <vt:lpstr>IPv6-related technical issues … (cont.)</vt:lpstr>
      <vt:lpstr>IPv6 address space from ARIN?</vt:lpstr>
      <vt:lpstr>Work done to-date? Issues still outstanding?</vt:lpstr>
      <vt:lpstr>Work done to-date? Issues still outstanding? (Cont’d)</vt:lpstr>
      <vt:lpstr>Conclusion</vt:lpstr>
      <vt:lpstr>ACORN-NS</vt:lpstr>
      <vt:lpstr>Why We Have to Get On With This</vt:lpstr>
      <vt:lpstr>6to4 from ACORN-NS  March 2011 (thanks OTTIX and William Maton) </vt:lpstr>
      <vt:lpstr>How we would like it to be</vt:lpstr>
      <vt:lpstr>How it really is</vt:lpstr>
      <vt:lpstr>IPv6 is not IPv4</vt:lpstr>
      <vt:lpstr>How we as an ORAN can help</vt:lpstr>
      <vt:lpstr>Hard &amp; Easy</vt:lpstr>
      <vt:lpstr>York University</vt:lpstr>
      <vt:lpstr>CIO check</vt:lpstr>
      <vt:lpstr>Drivers for IPv6</vt:lpstr>
      <vt:lpstr>IT infrastructure check</vt:lpstr>
      <vt:lpstr>Audience contributions</vt:lpstr>
      <vt:lpstr>Thank You!</vt:lpstr>
    </vt:vector>
  </TitlesOfParts>
  <Manager/>
  <Company>York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of IPv6 deployment in Canadian Higher Education</dc:title>
  <dc:subject>CANHEIT 2011 panel session</dc:subject>
  <dc:creator>Eriks R. Rugelis, eriks@yorku.ca, +1 416 736 2100 x23098</dc:creator>
  <cp:keywords/>
  <dc:description/>
  <cp:lastModifiedBy>Eriks Rugelis</cp:lastModifiedBy>
  <cp:revision>85</cp:revision>
  <dcterms:created xsi:type="dcterms:W3CDTF">2011-04-21T16:39:18Z</dcterms:created>
  <dcterms:modified xsi:type="dcterms:W3CDTF">2011-06-08T14:10:18Z</dcterms:modified>
  <cp:category/>
</cp:coreProperties>
</file>